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4"/>
  </p:sldMasterIdLst>
  <p:notesMasterIdLst>
    <p:notesMasterId r:id="rId3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7" dt="2026-10-26T15:51:40.5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Duncan" userId="S::rduncan@qmscotland.co.uk::57667d01-4a19-4806-bb3c-9e5bfec60f16" providerId="AD" clId="Web-{00000000-0000-0000-0000-000000000000}"/>
    <pc:docChg chg="modSld">
      <pc:chgData name="Robert Duncan" userId="S::rduncan@qmscotland.co.uk::57667d01-4a19-4806-bb3c-9e5bfec60f16" providerId="AD" clId="Web-{00000000-0000-0000-0000-000000000000}" dt="2026-10-26T15:51:40.519" v="48" actId="20577"/>
      <pc:docMkLst>
        <pc:docMk/>
      </pc:docMkLst>
      <pc:sldChg chg="modSp">
        <pc:chgData name="Robert Duncan" userId="S::rduncan@qmscotland.co.uk::57667d01-4a19-4806-bb3c-9e5bfec60f16" providerId="AD" clId="Web-{00000000-0000-0000-0000-000000000000}" dt="2026-10-26T15:47:04.322" v="0" actId="20577"/>
        <pc:sldMkLst>
          <pc:docMk/>
          <pc:sldMk cId="0" sldId="256"/>
        </pc:sldMkLst>
        <pc:spChg chg="mod">
          <ac:chgData name="Robert Duncan" userId="S::rduncan@qmscotland.co.uk::57667d01-4a19-4806-bb3c-9e5bfec60f16" providerId="AD" clId="Web-{00000000-0000-0000-0000-000000000000}" dt="2026-10-26T15:47:04.322" v="0" actId="20577"/>
          <ac:spMkLst>
            <pc:docMk/>
            <pc:sldMk cId="0" sldId="256"/>
            <ac:spMk id="104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7:08.369" v="1" actId="20577"/>
        <pc:sldMkLst>
          <pc:docMk/>
          <pc:sldMk cId="0" sldId="257"/>
        </pc:sldMkLst>
        <pc:spChg chg="mod">
          <ac:chgData name="Robert Duncan" userId="S::rduncan@qmscotland.co.uk::57667d01-4a19-4806-bb3c-9e5bfec60f16" providerId="AD" clId="Web-{00000000-0000-0000-0000-000000000000}" dt="2026-10-26T15:47:08.369" v="1" actId="20577"/>
          <ac:spMkLst>
            <pc:docMk/>
            <pc:sldMk cId="0" sldId="257"/>
            <ac:spMk id="11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7:55.683" v="5" actId="20577"/>
        <pc:sldMkLst>
          <pc:docMk/>
          <pc:sldMk cId="0" sldId="258"/>
        </pc:sldMkLst>
        <pc:spChg chg="mod">
          <ac:chgData name="Robert Duncan" userId="S::rduncan@qmscotland.co.uk::57667d01-4a19-4806-bb3c-9e5bfec60f16" providerId="AD" clId="Web-{00000000-0000-0000-0000-000000000000}" dt="2026-10-26T15:47:55.683" v="5" actId="20577"/>
          <ac:spMkLst>
            <pc:docMk/>
            <pc:sldMk cId="0" sldId="258"/>
            <ac:spMk id="116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7:17.400" v="3" actId="20577"/>
          <ac:spMkLst>
            <pc:docMk/>
            <pc:sldMk cId="0" sldId="258"/>
            <ac:spMk id="117" creationId="{00000000-0000-0000-0000-000000000000}"/>
          </ac:spMkLst>
        </pc:spChg>
      </pc:sldChg>
      <pc:sldChg chg="delSp modSp">
        <pc:chgData name="Robert Duncan" userId="S::rduncan@qmscotland.co.uk::57667d01-4a19-4806-bb3c-9e5bfec60f16" providerId="AD" clId="Web-{00000000-0000-0000-0000-000000000000}" dt="2026-10-26T15:48:18.418" v="9" actId="20577"/>
        <pc:sldMkLst>
          <pc:docMk/>
          <pc:sldMk cId="0" sldId="259"/>
        </pc:sldMkLst>
        <pc:spChg chg="del">
          <ac:chgData name="Robert Duncan" userId="S::rduncan@qmscotland.co.uk::57667d01-4a19-4806-bb3c-9e5bfec60f16" providerId="AD" clId="Web-{00000000-0000-0000-0000-000000000000}" dt="2026-10-26T15:48:04.621" v="7"/>
          <ac:spMkLst>
            <pc:docMk/>
            <pc:sldMk cId="0" sldId="259"/>
            <ac:spMk id="123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8:18.418" v="9" actId="20577"/>
          <ac:spMkLst>
            <pc:docMk/>
            <pc:sldMk cId="0" sldId="259"/>
            <ac:spMk id="125" creationId="{00000000-0000-0000-0000-000000000000}"/>
          </ac:spMkLst>
        </pc:spChg>
      </pc:sldChg>
      <pc:sldChg chg="delSp modSp">
        <pc:chgData name="Robert Duncan" userId="S::rduncan@qmscotland.co.uk::57667d01-4a19-4806-bb3c-9e5bfec60f16" providerId="AD" clId="Web-{00000000-0000-0000-0000-000000000000}" dt="2026-10-26T15:48:31.622" v="13" actId="20577"/>
        <pc:sldMkLst>
          <pc:docMk/>
          <pc:sldMk cId="0" sldId="260"/>
        </pc:sldMkLst>
        <pc:spChg chg="del">
          <ac:chgData name="Robert Duncan" userId="S::rduncan@qmscotland.co.uk::57667d01-4a19-4806-bb3c-9e5bfec60f16" providerId="AD" clId="Web-{00000000-0000-0000-0000-000000000000}" dt="2026-10-26T15:48:27.059" v="10"/>
          <ac:spMkLst>
            <pc:docMk/>
            <pc:sldMk cId="0" sldId="260"/>
            <ac:spMk id="138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8:31.622" v="13" actId="20577"/>
          <ac:spMkLst>
            <pc:docMk/>
            <pc:sldMk cId="0" sldId="260"/>
            <ac:spMk id="14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8:35.840" v="14" actId="20577"/>
        <pc:sldMkLst>
          <pc:docMk/>
          <pc:sldMk cId="0" sldId="261"/>
        </pc:sldMkLst>
        <pc:spChg chg="mod">
          <ac:chgData name="Robert Duncan" userId="S::rduncan@qmscotland.co.uk::57667d01-4a19-4806-bb3c-9e5bfec60f16" providerId="AD" clId="Web-{00000000-0000-0000-0000-000000000000}" dt="2026-10-26T15:48:35.840" v="14" actId="20577"/>
          <ac:spMkLst>
            <pc:docMk/>
            <pc:sldMk cId="0" sldId="261"/>
            <ac:spMk id="147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8:49.763" v="17" actId="20577"/>
        <pc:sldMkLst>
          <pc:docMk/>
          <pc:sldMk cId="0" sldId="262"/>
        </pc:sldMkLst>
        <pc:spChg chg="mod">
          <ac:chgData name="Robert Duncan" userId="S::rduncan@qmscotland.co.uk::57667d01-4a19-4806-bb3c-9e5bfec60f16" providerId="AD" clId="Web-{00000000-0000-0000-0000-000000000000}" dt="2026-10-26T15:48:43.341" v="15" actId="20577"/>
          <ac:spMkLst>
            <pc:docMk/>
            <pc:sldMk cId="0" sldId="262"/>
            <ac:spMk id="160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8:49.763" v="17" actId="20577"/>
          <ac:spMkLst>
            <pc:docMk/>
            <pc:sldMk cId="0" sldId="262"/>
            <ac:spMk id="163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8:54.419" v="18" actId="20577"/>
        <pc:sldMkLst>
          <pc:docMk/>
          <pc:sldMk cId="0" sldId="263"/>
        </pc:sldMkLst>
        <pc:spChg chg="mod">
          <ac:chgData name="Robert Duncan" userId="S::rduncan@qmscotland.co.uk::57667d01-4a19-4806-bb3c-9e5bfec60f16" providerId="AD" clId="Web-{00000000-0000-0000-0000-000000000000}" dt="2026-10-26T15:48:54.419" v="18" actId="20577"/>
          <ac:spMkLst>
            <pc:docMk/>
            <pc:sldMk cId="0" sldId="263"/>
            <ac:spMk id="168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8:58.029" v="19" actId="20577"/>
        <pc:sldMkLst>
          <pc:docMk/>
          <pc:sldMk cId="0" sldId="264"/>
        </pc:sldMkLst>
        <pc:spChg chg="mod">
          <ac:chgData name="Robert Duncan" userId="S::rduncan@qmscotland.co.uk::57667d01-4a19-4806-bb3c-9e5bfec60f16" providerId="AD" clId="Web-{00000000-0000-0000-0000-000000000000}" dt="2026-10-26T15:48:58.029" v="19" actId="20577"/>
          <ac:spMkLst>
            <pc:docMk/>
            <pc:sldMk cId="0" sldId="264"/>
            <ac:spMk id="176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9:09.107" v="21" actId="20577"/>
        <pc:sldMkLst>
          <pc:docMk/>
          <pc:sldMk cId="0" sldId="265"/>
        </pc:sldMkLst>
        <pc:spChg chg="mod">
          <ac:chgData name="Robert Duncan" userId="S::rduncan@qmscotland.co.uk::57667d01-4a19-4806-bb3c-9e5bfec60f16" providerId="AD" clId="Web-{00000000-0000-0000-0000-000000000000}" dt="2026-10-26T15:49:04.888" v="20" actId="20577"/>
          <ac:spMkLst>
            <pc:docMk/>
            <pc:sldMk cId="0" sldId="265"/>
            <ac:spMk id="181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9:09.107" v="21" actId="20577"/>
          <ac:spMkLst>
            <pc:docMk/>
            <pc:sldMk cId="0" sldId="265"/>
            <ac:spMk id="183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9:17.779" v="23" actId="20577"/>
        <pc:sldMkLst>
          <pc:docMk/>
          <pc:sldMk cId="0" sldId="266"/>
        </pc:sldMkLst>
        <pc:spChg chg="mod">
          <ac:chgData name="Robert Duncan" userId="S::rduncan@qmscotland.co.uk::57667d01-4a19-4806-bb3c-9e5bfec60f16" providerId="AD" clId="Web-{00000000-0000-0000-0000-000000000000}" dt="2026-10-26T15:49:14.045" v="22" actId="20577"/>
          <ac:spMkLst>
            <pc:docMk/>
            <pc:sldMk cId="0" sldId="266"/>
            <ac:spMk id="192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9:17.779" v="23" actId="20577"/>
          <ac:spMkLst>
            <pc:docMk/>
            <pc:sldMk cId="0" sldId="266"/>
            <ac:spMk id="195" creationId="{00000000-0000-0000-0000-000000000000}"/>
          </ac:spMkLst>
        </pc:spChg>
      </pc:sldChg>
      <pc:sldChg chg="delSp modSp">
        <pc:chgData name="Robert Duncan" userId="S::rduncan@qmscotland.co.uk::57667d01-4a19-4806-bb3c-9e5bfec60f16" providerId="AD" clId="Web-{00000000-0000-0000-0000-000000000000}" dt="2026-10-26T15:49:36.280" v="26" actId="20577"/>
        <pc:sldMkLst>
          <pc:docMk/>
          <pc:sldMk cId="0" sldId="267"/>
        </pc:sldMkLst>
        <pc:spChg chg="del">
          <ac:chgData name="Robert Duncan" userId="S::rduncan@qmscotland.co.uk::57667d01-4a19-4806-bb3c-9e5bfec60f16" providerId="AD" clId="Web-{00000000-0000-0000-0000-000000000000}" dt="2026-10-26T15:49:27.436" v="24"/>
          <ac:spMkLst>
            <pc:docMk/>
            <pc:sldMk cId="0" sldId="267"/>
            <ac:spMk id="202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9:36.280" v="26" actId="20577"/>
          <ac:spMkLst>
            <pc:docMk/>
            <pc:sldMk cId="0" sldId="267"/>
            <ac:spMk id="205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49:31.905" v="25" actId="20577"/>
          <ac:spMkLst>
            <pc:docMk/>
            <pc:sldMk cId="0" sldId="267"/>
            <ac:spMk id="207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9:42.280" v="28" actId="20577"/>
        <pc:sldMkLst>
          <pc:docMk/>
          <pc:sldMk cId="0" sldId="268"/>
        </pc:sldMkLst>
        <pc:spChg chg="mod">
          <ac:chgData name="Robert Duncan" userId="S::rduncan@qmscotland.co.uk::57667d01-4a19-4806-bb3c-9e5bfec60f16" providerId="AD" clId="Web-{00000000-0000-0000-0000-000000000000}" dt="2026-10-26T15:49:42.280" v="28" actId="20577"/>
          <ac:spMkLst>
            <pc:docMk/>
            <pc:sldMk cId="0" sldId="268"/>
            <ac:spMk id="214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9:45.984" v="29" actId="20577"/>
        <pc:sldMkLst>
          <pc:docMk/>
          <pc:sldMk cId="0" sldId="269"/>
        </pc:sldMkLst>
        <pc:spChg chg="mod">
          <ac:chgData name="Robert Duncan" userId="S::rduncan@qmscotland.co.uk::57667d01-4a19-4806-bb3c-9e5bfec60f16" providerId="AD" clId="Web-{00000000-0000-0000-0000-000000000000}" dt="2026-10-26T15:49:45.984" v="29" actId="20577"/>
          <ac:spMkLst>
            <pc:docMk/>
            <pc:sldMk cId="0" sldId="269"/>
            <ac:spMk id="222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49:56.234" v="30" actId="20577"/>
        <pc:sldMkLst>
          <pc:docMk/>
          <pc:sldMk cId="0" sldId="270"/>
        </pc:sldMkLst>
        <pc:spChg chg="mod">
          <ac:chgData name="Robert Duncan" userId="S::rduncan@qmscotland.co.uk::57667d01-4a19-4806-bb3c-9e5bfec60f16" providerId="AD" clId="Web-{00000000-0000-0000-0000-000000000000}" dt="2026-10-26T15:49:56.234" v="30" actId="20577"/>
          <ac:spMkLst>
            <pc:docMk/>
            <pc:sldMk cId="0" sldId="270"/>
            <ac:spMk id="230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00.734" v="31" actId="20577"/>
        <pc:sldMkLst>
          <pc:docMk/>
          <pc:sldMk cId="0" sldId="271"/>
        </pc:sldMkLst>
        <pc:spChg chg="mod">
          <ac:chgData name="Robert Duncan" userId="S::rduncan@qmscotland.co.uk::57667d01-4a19-4806-bb3c-9e5bfec60f16" providerId="AD" clId="Web-{00000000-0000-0000-0000-000000000000}" dt="2026-10-26T15:50:00.734" v="31" actId="20577"/>
          <ac:spMkLst>
            <pc:docMk/>
            <pc:sldMk cId="0" sldId="271"/>
            <ac:spMk id="238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06.828" v="32" actId="20577"/>
        <pc:sldMkLst>
          <pc:docMk/>
          <pc:sldMk cId="0" sldId="272"/>
        </pc:sldMkLst>
        <pc:spChg chg="mod">
          <ac:chgData name="Robert Duncan" userId="S::rduncan@qmscotland.co.uk::57667d01-4a19-4806-bb3c-9e5bfec60f16" providerId="AD" clId="Web-{00000000-0000-0000-0000-000000000000}" dt="2026-10-26T15:50:06.828" v="32" actId="20577"/>
          <ac:spMkLst>
            <pc:docMk/>
            <pc:sldMk cId="0" sldId="272"/>
            <ac:spMk id="245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12.234" v="33" actId="20577"/>
        <pc:sldMkLst>
          <pc:docMk/>
          <pc:sldMk cId="0" sldId="273"/>
        </pc:sldMkLst>
        <pc:spChg chg="mod">
          <ac:chgData name="Robert Duncan" userId="S::rduncan@qmscotland.co.uk::57667d01-4a19-4806-bb3c-9e5bfec60f16" providerId="AD" clId="Web-{00000000-0000-0000-0000-000000000000}" dt="2026-10-26T15:50:12.234" v="33" actId="20577"/>
          <ac:spMkLst>
            <pc:docMk/>
            <pc:sldMk cId="0" sldId="273"/>
            <ac:spMk id="253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23.204" v="35" actId="20577"/>
        <pc:sldMkLst>
          <pc:docMk/>
          <pc:sldMk cId="0" sldId="274"/>
        </pc:sldMkLst>
        <pc:spChg chg="mod">
          <ac:chgData name="Robert Duncan" userId="S::rduncan@qmscotland.co.uk::57667d01-4a19-4806-bb3c-9e5bfec60f16" providerId="AD" clId="Web-{00000000-0000-0000-0000-000000000000}" dt="2026-10-26T15:50:23.204" v="35" actId="20577"/>
          <ac:spMkLst>
            <pc:docMk/>
            <pc:sldMk cId="0" sldId="274"/>
            <ac:spMk id="261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30.516" v="37" actId="20577"/>
        <pc:sldMkLst>
          <pc:docMk/>
          <pc:sldMk cId="0" sldId="275"/>
        </pc:sldMkLst>
        <pc:spChg chg="mod">
          <ac:chgData name="Robert Duncan" userId="S::rduncan@qmscotland.co.uk::57667d01-4a19-4806-bb3c-9e5bfec60f16" providerId="AD" clId="Web-{00000000-0000-0000-0000-000000000000}" dt="2026-10-26T15:50:30.516" v="37" actId="20577"/>
          <ac:spMkLst>
            <pc:docMk/>
            <pc:sldMk cId="0" sldId="275"/>
            <ac:spMk id="269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33.798" v="38" actId="20577"/>
        <pc:sldMkLst>
          <pc:docMk/>
          <pc:sldMk cId="0" sldId="276"/>
        </pc:sldMkLst>
        <pc:spChg chg="mod">
          <ac:chgData name="Robert Duncan" userId="S::rduncan@qmscotland.co.uk::57667d01-4a19-4806-bb3c-9e5bfec60f16" providerId="AD" clId="Web-{00000000-0000-0000-0000-000000000000}" dt="2026-10-26T15:50:33.798" v="38" actId="20577"/>
          <ac:spMkLst>
            <pc:docMk/>
            <pc:sldMk cId="0" sldId="276"/>
            <ac:spMk id="277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1:14.893" v="45" actId="20577"/>
        <pc:sldMkLst>
          <pc:docMk/>
          <pc:sldMk cId="0" sldId="277"/>
        </pc:sldMkLst>
        <pc:spChg chg="mod">
          <ac:chgData name="Robert Duncan" userId="S::rduncan@qmscotland.co.uk::57667d01-4a19-4806-bb3c-9e5bfec60f16" providerId="AD" clId="Web-{00000000-0000-0000-0000-000000000000}" dt="2026-10-26T15:50:41.642" v="39" actId="20577"/>
          <ac:spMkLst>
            <pc:docMk/>
            <pc:sldMk cId="0" sldId="277"/>
            <ac:spMk id="284" creationId="{00000000-0000-0000-0000-000000000000}"/>
          </ac:spMkLst>
        </pc:spChg>
        <pc:spChg chg="mod">
          <ac:chgData name="Robert Duncan" userId="S::rduncan@qmscotland.co.uk::57667d01-4a19-4806-bb3c-9e5bfec60f16" providerId="AD" clId="Web-{00000000-0000-0000-0000-000000000000}" dt="2026-10-26T15:51:14.893" v="45" actId="20577"/>
          <ac:spMkLst>
            <pc:docMk/>
            <pc:sldMk cId="0" sldId="277"/>
            <ac:spMk id="285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0:55.095" v="41" actId="20577"/>
        <pc:sldMkLst>
          <pc:docMk/>
          <pc:sldMk cId="0" sldId="278"/>
        </pc:sldMkLst>
        <pc:spChg chg="mod">
          <ac:chgData name="Robert Duncan" userId="S::rduncan@qmscotland.co.uk::57667d01-4a19-4806-bb3c-9e5bfec60f16" providerId="AD" clId="Web-{00000000-0000-0000-0000-000000000000}" dt="2026-10-26T15:50:55.095" v="41" actId="20577"/>
          <ac:spMkLst>
            <pc:docMk/>
            <pc:sldMk cId="0" sldId="278"/>
            <ac:spMk id="291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1:00.142" v="42" actId="20577"/>
        <pc:sldMkLst>
          <pc:docMk/>
          <pc:sldMk cId="0" sldId="279"/>
        </pc:sldMkLst>
        <pc:spChg chg="mod">
          <ac:chgData name="Robert Duncan" userId="S::rduncan@qmscotland.co.uk::57667d01-4a19-4806-bb3c-9e5bfec60f16" providerId="AD" clId="Web-{00000000-0000-0000-0000-000000000000}" dt="2026-10-26T15:51:00.142" v="42" actId="20577"/>
          <ac:spMkLst>
            <pc:docMk/>
            <pc:sldMk cId="0" sldId="279"/>
            <ac:spMk id="299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1:24.002" v="46" actId="20577"/>
        <pc:sldMkLst>
          <pc:docMk/>
          <pc:sldMk cId="0" sldId="280"/>
        </pc:sldMkLst>
        <pc:spChg chg="mod">
          <ac:chgData name="Robert Duncan" userId="S::rduncan@qmscotland.co.uk::57667d01-4a19-4806-bb3c-9e5bfec60f16" providerId="AD" clId="Web-{00000000-0000-0000-0000-000000000000}" dt="2026-10-26T15:51:24.002" v="46" actId="20577"/>
          <ac:spMkLst>
            <pc:docMk/>
            <pc:sldMk cId="0" sldId="280"/>
            <ac:spMk id="307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1:34.690" v="47" actId="20577"/>
        <pc:sldMkLst>
          <pc:docMk/>
          <pc:sldMk cId="0" sldId="281"/>
        </pc:sldMkLst>
        <pc:spChg chg="mod">
          <ac:chgData name="Robert Duncan" userId="S::rduncan@qmscotland.co.uk::57667d01-4a19-4806-bb3c-9e5bfec60f16" providerId="AD" clId="Web-{00000000-0000-0000-0000-000000000000}" dt="2026-10-26T15:51:34.690" v="47" actId="20577"/>
          <ac:spMkLst>
            <pc:docMk/>
            <pc:sldMk cId="0" sldId="281"/>
            <ac:spMk id="315" creationId="{00000000-0000-0000-0000-000000000000}"/>
          </ac:spMkLst>
        </pc:spChg>
      </pc:sldChg>
      <pc:sldChg chg="modSp">
        <pc:chgData name="Robert Duncan" userId="S::rduncan@qmscotland.co.uk::57667d01-4a19-4806-bb3c-9e5bfec60f16" providerId="AD" clId="Web-{00000000-0000-0000-0000-000000000000}" dt="2026-10-26T15:51:40.519" v="48" actId="20577"/>
        <pc:sldMkLst>
          <pc:docMk/>
          <pc:sldMk cId="0" sldId="282"/>
        </pc:sldMkLst>
        <pc:spChg chg="mod">
          <ac:chgData name="Robert Duncan" userId="S::rduncan@qmscotland.co.uk::57667d01-4a19-4806-bb3c-9e5bfec60f16" providerId="AD" clId="Web-{00000000-0000-0000-0000-000000000000}" dt="2026-10-26T15:51:40.519" v="48" actId="20577"/>
          <ac:spMkLst>
            <pc:docMk/>
            <pc:sldMk cId="0" sldId="282"/>
            <ac:spMk id="32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h61e051947ba13f64_1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h61e051947ba13f64_1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h61e051947ba13f64_1_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h53427d197f5f5c71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h53427d197f5f5c71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h53427d197f5f5c71_0_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h53427d197f5f5c7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h53427d197f5f5c71_0_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h53427d197f5f5c71_0_3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h53427d197f5f5c71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h53427d197f5f5c71_0_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h53427d197f5f5c71_0_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h53427d197f5f5c7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h53427d197f5f5c71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h53427d197f5f5c71_0_4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h53427d197f5f5c71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h53427d197f5f5c71_0_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h53427d197f5f5c71_0_5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h53427d197f5f5c71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h53427d197f5f5c71_0_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h53427d197f5f5c71_0_6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h53427d197f5f5c71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h53427d197f5f5c71_0_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h53427d197f5f5c71_0_6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h53427d197f5f5c71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h53427d197f5f5c71_0_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h53427d197f5f5c71_0_7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h53427d197f5f5c71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h53427d197f5f5c71_0_8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h53427d197f5f5c71_0_8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h53427d197f5f5c71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h53427d197f5f5c71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h53427d197f5f5c71_0_8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h53427d197f5f5c71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h53427d197f5f5c71_0_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h53427d197f5f5c71_0_9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h53427d197f5f5c71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h53427d197f5f5c71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h53427d197f5f5c71_0_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0"/>
            <a:ext cx="12192000" cy="674589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599661" y="1937372"/>
            <a:ext cx="6884504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000"/>
              <a:buFont typeface="Arial"/>
              <a:buNone/>
              <a:defRPr sz="4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599661" y="3607146"/>
            <a:ext cx="6884504" cy="1219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2"/>
          <p:cNvSpPr/>
          <p:nvPr/>
        </p:nvSpPr>
        <p:spPr>
          <a:xfrm rot="5400000">
            <a:off x="6956988" y="1418546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5">
              <a:alpha val="70196"/>
            </a:schemeClr>
          </a:solidFill>
          <a:ln w="127000" cap="rnd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 rot="-5400000">
            <a:off x="5934084" y="1351990"/>
            <a:ext cx="2158144" cy="1871375"/>
          </a:xfrm>
          <a:prstGeom prst="hexagon">
            <a:avLst>
              <a:gd name="adj" fmla="val 31760"/>
              <a:gd name="vf" fmla="val 115470"/>
            </a:avLst>
          </a:prstGeom>
          <a:noFill/>
          <a:ln w="38100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/>
          <p:nvPr/>
        </p:nvSpPr>
        <p:spPr>
          <a:xfrm rot="5400000">
            <a:off x="6865381" y="5081501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5">
              <a:alpha val="70196"/>
            </a:schemeClr>
          </a:solidFill>
          <a:ln w="57150" cap="rnd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2"/>
          <p:cNvSpPr/>
          <p:nvPr/>
        </p:nvSpPr>
        <p:spPr>
          <a:xfrm rot="5400000">
            <a:off x="10264564" y="698346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5">
              <a:alpha val="70196"/>
            </a:schemeClr>
          </a:solidFill>
          <a:ln w="57150" cap="rnd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" name="Google Shape;23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87472" y="1431223"/>
            <a:ext cx="2422382" cy="3565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0345" y="-1334"/>
            <a:ext cx="1904998" cy="1975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49542" y="5012011"/>
            <a:ext cx="5009702" cy="919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Only">
  <p:cSld name="1_Title 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3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"/>
          </p:nvPr>
        </p:nvSpPr>
        <p:spPr>
          <a:xfrm>
            <a:off x="550731" y="1549256"/>
            <a:ext cx="5510213" cy="445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052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920"/>
              <a:buFont typeface="Courier New"/>
              <a:buChar char="o"/>
              <a:defRPr sz="2400">
                <a:solidFill>
                  <a:schemeClr val="lt1"/>
                </a:solidFill>
              </a:defRPr>
            </a:lvl1pPr>
            <a:lvl2pPr marL="914400" lvl="1" indent="-34036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760"/>
              <a:buFont typeface="Courier New"/>
              <a:buChar char="o"/>
              <a:defRPr sz="2200">
                <a:solidFill>
                  <a:schemeClr val="lt1"/>
                </a:solidFill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ourier New"/>
              <a:buChar char="o"/>
              <a:defRPr sz="2000">
                <a:solidFill>
                  <a:schemeClr val="lt1"/>
                </a:solidFill>
              </a:defRPr>
            </a:lvl3pPr>
            <a:lvl4pPr marL="1828800" lvl="3" indent="-32004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40"/>
              <a:buFont typeface="Courier New"/>
              <a:buChar char="o"/>
              <a:defRPr sz="1800">
                <a:solidFill>
                  <a:schemeClr val="lt1"/>
                </a:solidFill>
              </a:defRPr>
            </a:lvl4pPr>
            <a:lvl5pPr marL="2286000" lvl="4" indent="-30988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80"/>
              <a:buFont typeface="Courier New"/>
              <a:buChar char="o"/>
              <a:defRPr sz="16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/>
          <p:nvPr/>
        </p:nvSpPr>
        <p:spPr>
          <a:xfrm rot="5400000">
            <a:off x="6956988" y="1418546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lt1">
              <a:alpha val="32157"/>
            </a:schemeClr>
          </a:solidFill>
          <a:ln w="127000" cap="rnd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" name="Google Shape;33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87472" y="1431223"/>
            <a:ext cx="2422382" cy="3565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body" idx="1"/>
          </p:nvPr>
        </p:nvSpPr>
        <p:spPr>
          <a:xfrm>
            <a:off x="556593" y="1402183"/>
            <a:ext cx="8309112" cy="4129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5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838200" y="1043694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1"/>
          </p:nvPr>
        </p:nvSpPr>
        <p:spPr>
          <a:xfrm>
            <a:off x="838200" y="3913894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D8D8D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pic>
        <p:nvPicPr>
          <p:cNvPr id="43" name="Google Shape;43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83081" y="5285798"/>
            <a:ext cx="914157" cy="1345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id Grey Divider">
  <p:cSld name="Solid Grey Divi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6" descr="A picture containing bird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927574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/>
          <p:nvPr/>
        </p:nvSpPr>
        <p:spPr>
          <a:xfrm>
            <a:off x="9339309" y="355106"/>
            <a:ext cx="2592279" cy="657225"/>
          </a:xfrm>
          <a:prstGeom prst="rect">
            <a:avLst/>
          </a:prstGeom>
          <a:solidFill>
            <a:srgbClr val="6868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lit Content">
  <p:cSld name="Split Conten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8" descr="A picture containing bird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8"/>
          <p:cNvSpPr txBox="1">
            <a:spLocks noGrp="1"/>
          </p:cNvSpPr>
          <p:nvPr>
            <p:ph type="ftr" idx="11"/>
          </p:nvPr>
        </p:nvSpPr>
        <p:spPr>
          <a:xfrm>
            <a:off x="362528" y="6365586"/>
            <a:ext cx="1099127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838200" y="1082884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838199" y="149412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838200" y="211735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body" idx="4"/>
          </p:nvPr>
        </p:nvSpPr>
        <p:spPr>
          <a:xfrm>
            <a:off x="838199" y="2528600"/>
            <a:ext cx="4899891" cy="3585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body" idx="5"/>
          </p:nvPr>
        </p:nvSpPr>
        <p:spPr>
          <a:xfrm>
            <a:off x="6463145" y="1082884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6"/>
          </p:nvPr>
        </p:nvSpPr>
        <p:spPr>
          <a:xfrm>
            <a:off x="6463144" y="149412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body" idx="7"/>
          </p:nvPr>
        </p:nvSpPr>
        <p:spPr>
          <a:xfrm>
            <a:off x="6463145" y="2117357"/>
            <a:ext cx="4899891" cy="371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8"/>
          </p:nvPr>
        </p:nvSpPr>
        <p:spPr>
          <a:xfrm>
            <a:off x="6463144" y="2528600"/>
            <a:ext cx="4899891" cy="3585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00"/>
              <a:buNone/>
              <a:defRPr sz="13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/>
          <p:nvPr/>
        </p:nvSpPr>
        <p:spPr>
          <a:xfrm>
            <a:off x="0" y="5840239"/>
            <a:ext cx="6091383" cy="7872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8"/>
          <p:cNvSpPr/>
          <p:nvPr/>
        </p:nvSpPr>
        <p:spPr>
          <a:xfrm>
            <a:off x="6100616" y="6070761"/>
            <a:ext cx="6091384" cy="78723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8"/>
          <p:cNvSpPr/>
          <p:nvPr/>
        </p:nvSpPr>
        <p:spPr>
          <a:xfrm>
            <a:off x="9534617" y="346229"/>
            <a:ext cx="2281562" cy="609366"/>
          </a:xfrm>
          <a:prstGeom prst="rect">
            <a:avLst/>
          </a:prstGeom>
          <a:solidFill>
            <a:srgbClr val="396EB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no footer)">
  <p:cSld name="Blank (no footer)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9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body" idx="4"/>
          </p:nvPr>
        </p:nvSpPr>
        <p:spPr>
          <a:xfrm>
            <a:off x="838199" y="2749561"/>
            <a:ext cx="6043613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alibri"/>
              <a:buNone/>
              <a:defRPr sz="18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>
            <a:off x="556592" y="1486959"/>
            <a:ext cx="5539408" cy="408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body" idx="2"/>
          </p:nvPr>
        </p:nvSpPr>
        <p:spPr>
          <a:xfrm>
            <a:off x="6364112" y="1506362"/>
            <a:ext cx="5181600" cy="408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ge Title Grey">
  <p:cSld name="Page Title Grey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087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Only">
  <p:cSld name="2_Title Only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3"/>
          <p:cNvSpPr/>
          <p:nvPr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>
            <a:off x="2649049" y="5943616"/>
            <a:ext cx="675322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body" idx="2"/>
          </p:nvPr>
        </p:nvSpPr>
        <p:spPr>
          <a:xfrm>
            <a:off x="2632109" y="6181741"/>
            <a:ext cx="677016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5" name="Google Shape;8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162479" y="112102"/>
            <a:ext cx="3709424" cy="4849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lank">
  <p:cSld name="1_Blank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4"/>
          <p:cNvSpPr/>
          <p:nvPr/>
        </p:nvSpPr>
        <p:spPr>
          <a:xfrm>
            <a:off x="273269" y="5202621"/>
            <a:ext cx="1282262" cy="147144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 txBox="1"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  <a:defRPr sz="2800"/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Char char="•"/>
              <a:defRPr sz="2400"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Char char="•"/>
              <a:defRPr sz="2000"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 sz="18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91" name="Google Shape;91;p1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6"/>
          <p:cNvSpPr txBox="1"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6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421790" cy="4769908"/>
          </a:xfrm>
          <a:prstGeom prst="rect">
            <a:avLst/>
          </a:prstGeom>
          <a:noFill/>
          <a:ln>
            <a:noFill/>
          </a:ln>
        </p:spPr>
      </p:sp>
      <p:sp>
        <p:nvSpPr>
          <p:cNvPr id="95" name="Google Shape;95;p1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372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no footer) with table">
  <p:cSld name="Blank (no footer) with table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7"/>
          <p:cNvSpPr txBox="1">
            <a:spLocks noGrp="1"/>
          </p:cNvSpPr>
          <p:nvPr>
            <p:ph type="body" idx="1"/>
          </p:nvPr>
        </p:nvSpPr>
        <p:spPr>
          <a:xfrm>
            <a:off x="838200" y="1793875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>
                <a:solidFill>
                  <a:schemeClr val="dk2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8" name="Google Shape;98;p17"/>
          <p:cNvSpPr txBox="1">
            <a:spLocks noGrp="1"/>
          </p:cNvSpPr>
          <p:nvPr>
            <p:ph type="body" idx="2"/>
          </p:nvPr>
        </p:nvSpPr>
        <p:spPr>
          <a:xfrm>
            <a:off x="838200" y="769938"/>
            <a:ext cx="8194675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4000"/>
              <a:buNone/>
              <a:defRPr sz="40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17"/>
          <p:cNvSpPr txBox="1">
            <a:spLocks noGrp="1"/>
          </p:cNvSpPr>
          <p:nvPr>
            <p:ph type="body" idx="3"/>
          </p:nvPr>
        </p:nvSpPr>
        <p:spPr>
          <a:xfrm>
            <a:off x="838199" y="2205118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556593" y="1402183"/>
            <a:ext cx="8309112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5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/>
          <p:nvPr/>
        </p:nvSpPr>
        <p:spPr>
          <a:xfrm>
            <a:off x="0" y="6741092"/>
            <a:ext cx="12192000" cy="16206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383081" y="5285798"/>
            <a:ext cx="914157" cy="1345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9628643" y="6209290"/>
            <a:ext cx="2355540" cy="44613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akeitscotch.com/recipes-inspiration/discover-cuts-of-mea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Qz0BsW0nRY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hyperlink" Target="https://youtu.be/zQz0BsW0nRY" TargetMode="Externa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ri.org/insights/whats-food-loss-and-waste-got-do-climate-change-lot-actually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foodstandards.gov.scot/consumers/food-safety/at-home/cooking-food" TargetMode="Externa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akeitscotch.com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8"/>
          <p:cNvSpPr txBox="1">
            <a:spLocks noGrp="1"/>
          </p:cNvSpPr>
          <p:nvPr>
            <p:ph type="ctrTitle"/>
          </p:nvPr>
        </p:nvSpPr>
        <p:spPr>
          <a:xfrm>
            <a:off x="599661" y="1937372"/>
            <a:ext cx="6884504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000"/>
              <a:buFont typeface="Arial"/>
              <a:buNone/>
            </a:pPr>
            <a:r>
              <a:rPr lang="en-GB">
                <a:latin typeface="Courier New"/>
                <a:cs typeface="Courier New"/>
              </a:rPr>
              <a:t>LESSON 5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105" name="Google Shape;105;p18"/>
          <p:cNvSpPr txBox="1">
            <a:spLocks noGrp="1"/>
          </p:cNvSpPr>
          <p:nvPr>
            <p:ph type="subTitle" idx="1"/>
          </p:nvPr>
        </p:nvSpPr>
        <p:spPr>
          <a:xfrm>
            <a:off x="599661" y="3607146"/>
            <a:ext cx="5683908" cy="1219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-GB">
                <a:solidFill>
                  <a:schemeClr val="dk2"/>
                </a:solidFill>
              </a:rPr>
              <a:t>Preparing and Cooking Red Meat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>
            <a:spLocks noGrp="1"/>
          </p:cNvSpPr>
          <p:nvPr>
            <p:ph type="title"/>
          </p:nvPr>
        </p:nvSpPr>
        <p:spPr>
          <a:xfrm>
            <a:off x="373449" y="395396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 b="1">
                <a:latin typeface="Courier New"/>
                <a:cs typeface="Courier New"/>
              </a:rPr>
              <a:t>Learning Intentions </a:t>
            </a:r>
            <a:endParaRPr lang="en-US" sz="3600" b="1">
              <a:latin typeface="Courier New"/>
              <a:cs typeface="Courier New"/>
            </a:endParaRPr>
          </a:p>
        </p:txBody>
      </p:sp>
      <p:sp>
        <p:nvSpPr>
          <p:cNvPr id="111" name="Google Shape;111;p19"/>
          <p:cNvSpPr txBox="1">
            <a:spLocks noGrp="1"/>
          </p:cNvSpPr>
          <p:nvPr>
            <p:ph type="body" idx="1"/>
          </p:nvPr>
        </p:nvSpPr>
        <p:spPr>
          <a:xfrm>
            <a:off x="550725" y="1734100"/>
            <a:ext cx="6135600" cy="42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By the end of this presentation, we will: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●"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Understand the </a:t>
            </a:r>
            <a:r>
              <a:rPr lang="en-GB" sz="2100" b="1">
                <a:latin typeface="Arial"/>
                <a:ea typeface="Arial"/>
                <a:cs typeface="Arial"/>
                <a:sym typeface="Arial"/>
              </a:rPr>
              <a:t>characteristics of red meat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●"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Identify </a:t>
            </a:r>
            <a:r>
              <a:rPr lang="en-GB" sz="2100" b="1">
                <a:latin typeface="Arial"/>
                <a:ea typeface="Arial"/>
                <a:cs typeface="Arial"/>
                <a:sym typeface="Arial"/>
              </a:rPr>
              <a:t>different cuts of meat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●"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Learn about </a:t>
            </a:r>
            <a:r>
              <a:rPr lang="en-GB" sz="2100" b="1">
                <a:latin typeface="Arial"/>
                <a:ea typeface="Arial"/>
                <a:cs typeface="Arial"/>
                <a:sym typeface="Arial"/>
              </a:rPr>
              <a:t>food preparation techniques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 for meat.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●"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Understand different </a:t>
            </a:r>
            <a:r>
              <a:rPr lang="en-GB" sz="2100" b="1">
                <a:latin typeface="Arial"/>
                <a:ea typeface="Arial"/>
                <a:cs typeface="Arial"/>
                <a:sym typeface="Arial"/>
              </a:rPr>
              <a:t>cookery processes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●"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Understand the benefits of </a:t>
            </a:r>
            <a:r>
              <a:rPr lang="en-GB" sz="2100" b="1">
                <a:latin typeface="Arial"/>
                <a:ea typeface="Arial"/>
                <a:cs typeface="Arial"/>
                <a:sym typeface="Arial"/>
              </a:rPr>
              <a:t>supporting local producers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457200" lvl="0" indent="-3619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Char char="●"/>
            </a:pPr>
            <a:r>
              <a:rPr lang="en-GB" sz="2100">
                <a:latin typeface="Arial"/>
                <a:ea typeface="Arial"/>
                <a:cs typeface="Arial"/>
                <a:sym typeface="Arial"/>
              </a:rPr>
              <a:t>Understand the importance of </a:t>
            </a:r>
            <a:r>
              <a:rPr lang="en-GB" sz="2100" b="1">
                <a:latin typeface="Arial"/>
                <a:ea typeface="Arial"/>
                <a:cs typeface="Arial"/>
                <a:sym typeface="Arial"/>
              </a:rPr>
              <a:t>reducing food waste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 and using leftovers.</a:t>
            </a:r>
            <a:endParaRPr sz="21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40"/>
              <a:buNone/>
            </a:pPr>
            <a:endParaRPr sz="3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/>
          <p:nvPr/>
        </p:nvSpPr>
        <p:spPr>
          <a:xfrm>
            <a:off x="983758" y="5624812"/>
            <a:ext cx="6043613" cy="37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</a:t>
            </a:r>
            <a:r>
              <a:rPr lang="en-GB" sz="1800" dirty="0">
                <a:solidFill>
                  <a:schemeClr val="l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r>
              <a:rPr lang="en-GB" sz="1800" b="0" i="0" u="none" strike="noStrike" cap="none" dirty="0">
                <a:solidFill>
                  <a:schemeClr val="lt1"/>
                </a:solidFill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to take you to makeitscotch.com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17" name="Google Shape;117;p20"/>
          <p:cNvSpPr txBox="1"/>
          <p:nvPr/>
        </p:nvSpPr>
        <p:spPr>
          <a:xfrm>
            <a:off x="463725" y="560925"/>
            <a:ext cx="11560800" cy="10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2800" i="0" u="none" strike="noStrike" cap="none">
                <a:solidFill>
                  <a:schemeClr val="lt1"/>
                </a:solidFill>
                <a:latin typeface="Courier New"/>
                <a:cs typeface="Courier New"/>
              </a:rPr>
              <a:t>Explore the </a:t>
            </a:r>
            <a:r>
              <a:rPr lang="en-GB" sz="2800" b="1" i="0" u="sng" strike="noStrike" cap="none">
                <a:solidFill>
                  <a:schemeClr val="lt1"/>
                </a:solidFill>
                <a:latin typeface="Courier New"/>
                <a:cs typeface="Courier New"/>
              </a:rPr>
              <a:t>differe</a:t>
            </a:r>
            <a:r>
              <a:rPr lang="en-GB" sz="2800" b="1" u="sng">
                <a:solidFill>
                  <a:schemeClr val="lt1"/>
                </a:solidFill>
                <a:latin typeface="Courier New"/>
                <a:cs typeface="Courier New"/>
              </a:rPr>
              <a:t>nt</a:t>
            </a:r>
            <a:r>
              <a:rPr lang="en-GB" sz="2800" b="1" i="0" u="sng" strike="noStrike" cap="none">
                <a:solidFill>
                  <a:schemeClr val="lt1"/>
                </a:solidFill>
                <a:latin typeface="Courier New"/>
                <a:cs typeface="Courier New"/>
              </a:rPr>
              <a:t> cuts</a:t>
            </a:r>
            <a:r>
              <a:rPr lang="en-GB" sz="2800" i="0" u="none" strike="noStrike" cap="none">
                <a:solidFill>
                  <a:schemeClr val="lt1"/>
                </a:solidFill>
                <a:latin typeface="Courier New"/>
                <a:cs typeface="Courier New"/>
              </a:rPr>
              <a:t> of beef, lamb a</a:t>
            </a:r>
            <a:r>
              <a:rPr lang="en-GB" sz="2800">
                <a:solidFill>
                  <a:schemeClr val="lt1"/>
                </a:solidFill>
                <a:latin typeface="Courier New"/>
                <a:cs typeface="Courier New"/>
              </a:rPr>
              <a:t>nd </a:t>
            </a:r>
            <a:r>
              <a:rPr lang="en-GB" sz="2800" i="0" u="none" strike="noStrike" cap="none">
                <a:solidFill>
                  <a:schemeClr val="lt1"/>
                </a:solidFill>
                <a:latin typeface="Courier New"/>
                <a:cs typeface="Courier New"/>
              </a:rPr>
              <a:t>pork at makeitscotch.com</a:t>
            </a:r>
            <a:endParaRPr lang="en-US" sz="2800">
              <a:solidFill>
                <a:schemeClr val="lt1"/>
              </a:solidFill>
              <a:latin typeface="Courier New"/>
              <a:cs typeface="Courier New"/>
            </a:endParaRPr>
          </a:p>
        </p:txBody>
      </p:sp>
      <p:pic>
        <p:nvPicPr>
          <p:cNvPr id="118" name="Google Shape;118;p20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3732" y="1756036"/>
            <a:ext cx="6646318" cy="37023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1"/>
          <p:cNvSpPr txBox="1"/>
          <p:nvPr/>
        </p:nvSpPr>
        <p:spPr>
          <a:xfrm>
            <a:off x="605742" y="2249439"/>
            <a:ext cx="6634813" cy="3087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127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1"/>
          <p:cNvSpPr txBox="1">
            <a:spLocks noGrp="1"/>
          </p:cNvSpPr>
          <p:nvPr>
            <p:ph type="title"/>
          </p:nvPr>
        </p:nvSpPr>
        <p:spPr>
          <a:xfrm>
            <a:off x="607392" y="206242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latin typeface="Courier New"/>
                <a:cs typeface="Courier New"/>
              </a:rPr>
              <a:t>Meat Characteristics </a:t>
            </a:r>
            <a:endParaRPr lang="en-US" sz="3500" b="1">
              <a:latin typeface="Courier New"/>
              <a:cs typeface="Courier New"/>
            </a:endParaRPr>
          </a:p>
        </p:txBody>
      </p:sp>
      <p:sp>
        <p:nvSpPr>
          <p:cNvPr id="126" name="Google Shape;126;p21"/>
          <p:cNvSpPr txBox="1">
            <a:spLocks noGrp="1"/>
          </p:cNvSpPr>
          <p:nvPr>
            <p:ph type="body" idx="1"/>
          </p:nvPr>
        </p:nvSpPr>
        <p:spPr>
          <a:xfrm>
            <a:off x="556600" y="1320925"/>
            <a:ext cx="7429200" cy="4210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Different cuts of meat have different characteristics.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Tender cuts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can be cooked quickly and at a high heat, e.g. 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beef fillet &amp; sirloin steak</a:t>
            </a:r>
            <a:endParaRPr sz="2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Tougher cuts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contain more connective tissue and benefit from 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slow, moist cooking 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soften the collagen (connective tissue) to make the meat more tender e.g. beef brisket, lamb shoulder, pork hock.</a:t>
            </a:r>
            <a:endParaRPr sz="2400"/>
          </a:p>
        </p:txBody>
      </p:sp>
      <p:grpSp>
        <p:nvGrpSpPr>
          <p:cNvPr id="127" name="Google Shape;127;p21"/>
          <p:cNvGrpSpPr/>
          <p:nvPr/>
        </p:nvGrpSpPr>
        <p:grpSpPr>
          <a:xfrm>
            <a:off x="6937636" y="480712"/>
            <a:ext cx="5082300" cy="3379585"/>
            <a:chOff x="18" y="0"/>
            <a:chExt cx="5082300" cy="3379585"/>
          </a:xfrm>
        </p:grpSpPr>
        <p:sp>
          <p:nvSpPr>
            <p:cNvPr id="128" name="Google Shape;128;p21"/>
            <p:cNvSpPr/>
            <p:nvPr/>
          </p:nvSpPr>
          <p:spPr>
            <a:xfrm rot="10800000">
              <a:off x="18" y="44"/>
              <a:ext cx="5082300" cy="1127100"/>
            </a:xfrm>
            <a:prstGeom prst="trapezoid">
              <a:avLst>
                <a:gd name="adj" fmla="val 75191"/>
              </a:avLst>
            </a:prstGeom>
            <a:solidFill>
              <a:srgbClr val="FF0000"/>
            </a:solidFill>
            <a:ln w="12700" cap="flat" cmpd="sng">
              <a:solidFill>
                <a:schemeClr val="l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1"/>
            <p:cNvSpPr txBox="1"/>
            <p:nvPr/>
          </p:nvSpPr>
          <p:spPr>
            <a:xfrm>
              <a:off x="889405" y="0"/>
              <a:ext cx="3303600" cy="1127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Muscle &amp; Connective Tissue (protein)</a:t>
              </a:r>
              <a:endParaRPr/>
            </a:p>
          </p:txBody>
        </p:sp>
        <p:sp>
          <p:nvSpPr>
            <p:cNvPr id="130" name="Google Shape;130;p21"/>
            <p:cNvSpPr/>
            <p:nvPr/>
          </p:nvSpPr>
          <p:spPr>
            <a:xfrm rot="10800000">
              <a:off x="847501" y="1127164"/>
              <a:ext cx="3387300" cy="1126200"/>
            </a:xfrm>
            <a:prstGeom prst="trapezoid">
              <a:avLst>
                <a:gd name="adj" fmla="val 75191"/>
              </a:avLst>
            </a:prstGeom>
            <a:solidFill>
              <a:srgbClr val="9173C1"/>
            </a:solidFill>
            <a:ln w="12700" cap="flat" cmpd="sng">
              <a:solidFill>
                <a:schemeClr val="l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1"/>
            <p:cNvSpPr txBox="1"/>
            <p:nvPr/>
          </p:nvSpPr>
          <p:spPr>
            <a:xfrm>
              <a:off x="1440291" y="1127144"/>
              <a:ext cx="2201700" cy="1126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Fat</a:t>
              </a:r>
              <a:endParaRPr/>
            </a:p>
          </p:txBody>
        </p:sp>
        <p:sp>
          <p:nvSpPr>
            <p:cNvPr id="132" name="Google Shape;132;p21"/>
            <p:cNvSpPr/>
            <p:nvPr/>
          </p:nvSpPr>
          <p:spPr>
            <a:xfrm rot="10800000">
              <a:off x="1694480" y="2253385"/>
              <a:ext cx="1693500" cy="1126200"/>
            </a:xfrm>
            <a:prstGeom prst="trapezoid">
              <a:avLst>
                <a:gd name="adj" fmla="val 75191"/>
              </a:avLst>
            </a:prstGeom>
            <a:solidFill>
              <a:schemeClr val="accent5"/>
            </a:solidFill>
            <a:ln w="12700" cap="flat" cmpd="sng">
              <a:solidFill>
                <a:schemeClr val="l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1"/>
            <p:cNvSpPr txBox="1"/>
            <p:nvPr/>
          </p:nvSpPr>
          <p:spPr>
            <a:xfrm>
              <a:off x="1694337" y="2253365"/>
              <a:ext cx="1693500" cy="1126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" tIns="25400" rIns="25400" bIns="254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lang="en-GB" sz="20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Water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endPara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2711" y="1591604"/>
            <a:ext cx="5040487" cy="336201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2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latin typeface="Courier New"/>
                <a:cs typeface="Courier New"/>
              </a:rPr>
              <a:t>Meat Characteristics - Marbling </a:t>
            </a:r>
            <a:endParaRPr lang="en-US" sz="3500" b="1">
              <a:latin typeface="Courier New"/>
              <a:cs typeface="Courier New"/>
            </a:endParaRPr>
          </a:p>
        </p:txBody>
      </p:sp>
      <p:sp>
        <p:nvSpPr>
          <p:cNvPr id="141" name="Google Shape;141;p22"/>
          <p:cNvSpPr txBox="1">
            <a:spLocks noGrp="1"/>
          </p:cNvSpPr>
          <p:nvPr>
            <p:ph type="body" idx="1"/>
          </p:nvPr>
        </p:nvSpPr>
        <p:spPr>
          <a:xfrm>
            <a:off x="5625775" y="1591600"/>
            <a:ext cx="6075000" cy="3902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Marbling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the small streaks of 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fat 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found within the muscle.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Marbling can add 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flavour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juiciness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when meat is cooked.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amount of marbling varies between 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animals 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cuts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</a:pPr>
            <a:r>
              <a:rPr lang="en-GB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Ribeye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an example of a well-marbled cut, shown in the image.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>
            <a:spLocks noGrp="1"/>
          </p:cNvSpPr>
          <p:nvPr>
            <p:ph type="title"/>
          </p:nvPr>
        </p:nvSpPr>
        <p:spPr>
          <a:xfrm>
            <a:off x="258013" y="232723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Meat Characteristics - Colour</a:t>
            </a:r>
            <a:endParaRPr lang="en-US">
              <a:latin typeface="Courier New"/>
              <a:cs typeface="Courier New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556600" y="1223675"/>
            <a:ext cx="7777500" cy="44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0" u="none" strike="noStrike" cap="none">
                <a:solidFill>
                  <a:schemeClr val="dk1"/>
                </a:solidFill>
              </a:rPr>
              <a:t>The red colour is due to the </a:t>
            </a:r>
            <a:r>
              <a:rPr lang="en-GB" sz="2000" b="1" i="0" u="none" strike="noStrike" cap="none">
                <a:solidFill>
                  <a:schemeClr val="dk1"/>
                </a:solidFill>
              </a:rPr>
              <a:t>protein</a:t>
            </a:r>
            <a:r>
              <a:rPr lang="en-GB" sz="2000" i="0" u="none" strike="noStrike" cap="none">
                <a:solidFill>
                  <a:schemeClr val="dk1"/>
                </a:solidFill>
              </a:rPr>
              <a:t> called </a:t>
            </a:r>
            <a:r>
              <a:rPr lang="en-GB" sz="2000" b="1" i="0" u="none" strike="noStrike" cap="none">
                <a:solidFill>
                  <a:schemeClr val="dk1"/>
                </a:solidFill>
              </a:rPr>
              <a:t>myoglobin</a:t>
            </a:r>
            <a:r>
              <a:rPr lang="en-GB" sz="2000" i="0" u="none" strike="noStrike" cap="none">
                <a:solidFill>
                  <a:schemeClr val="dk1"/>
                </a:solidFill>
              </a:rPr>
              <a:t> and some </a:t>
            </a:r>
            <a:r>
              <a:rPr lang="en-GB" sz="2000" b="1" i="0" u="none" strike="noStrike" cap="none">
                <a:solidFill>
                  <a:schemeClr val="dk1"/>
                </a:solidFill>
              </a:rPr>
              <a:t>haemoglobin.</a:t>
            </a:r>
            <a:endParaRPr sz="2000" b="1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Different meats contain different amounts of </a:t>
            </a:r>
            <a:r>
              <a:rPr lang="en-GB" sz="2000" b="1">
                <a:solidFill>
                  <a:schemeClr val="dk1"/>
                </a:solidFill>
              </a:rPr>
              <a:t>myoglobin</a:t>
            </a:r>
            <a:r>
              <a:rPr lang="en-GB" sz="2000">
                <a:solidFill>
                  <a:schemeClr val="dk1"/>
                </a:solidFill>
              </a:rPr>
              <a:t>, giving them different shades of red. 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</a:rPr>
              <a:t>What else could affect meat colour?</a:t>
            </a:r>
            <a:endParaRPr sz="2000" b="1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</a:rPr>
              <a:t>Animal age</a:t>
            </a:r>
            <a:r>
              <a:rPr lang="en-GB" sz="2000">
                <a:solidFill>
                  <a:schemeClr val="dk1"/>
                </a:solidFill>
              </a:rPr>
              <a:t> – older animals can have darker meat.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</a:rPr>
              <a:t>Muscle/activity</a:t>
            </a:r>
            <a:r>
              <a:rPr lang="en-GB" sz="2000">
                <a:solidFill>
                  <a:schemeClr val="dk1"/>
                </a:solidFill>
              </a:rPr>
              <a:t> – muscles that are used more can contain more myoglobin.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</a:rPr>
              <a:t>Oxygen</a:t>
            </a:r>
            <a:r>
              <a:rPr lang="en-GB" sz="2000">
                <a:solidFill>
                  <a:schemeClr val="dk1"/>
                </a:solidFill>
              </a:rPr>
              <a:t> – exposure to oxygen can change the colour.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</a:rPr>
              <a:t>Storage and packaging</a:t>
            </a:r>
            <a:r>
              <a:rPr lang="en-GB" sz="2000">
                <a:solidFill>
                  <a:schemeClr val="dk1"/>
                </a:solidFill>
              </a:rPr>
              <a:t> – oxygen levels and packaging can affect how the meat appears.</a:t>
            </a:r>
            <a:endParaRPr sz="2000">
              <a:solidFill>
                <a:schemeClr val="dk1"/>
              </a:solidFill>
            </a:endParaRPr>
          </a:p>
          <a:p>
            <a:pPr marL="45720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●"/>
            </a:pPr>
            <a:r>
              <a:rPr lang="en-GB" sz="2000" b="1">
                <a:solidFill>
                  <a:schemeClr val="dk1"/>
                </a:solidFill>
              </a:rPr>
              <a:t>Diet and breed</a:t>
            </a:r>
            <a:r>
              <a:rPr lang="en-GB" sz="2000">
                <a:solidFill>
                  <a:schemeClr val="dk1"/>
                </a:solidFill>
              </a:rPr>
              <a:t> can also influence meat colour</a:t>
            </a:r>
            <a:endParaRPr sz="2000" i="0" u="none" strike="noStrike" cap="none">
              <a:solidFill>
                <a:schemeClr val="dk1"/>
              </a:solidFill>
            </a:endParaRPr>
          </a:p>
        </p:txBody>
      </p:sp>
      <p:pic>
        <p:nvPicPr>
          <p:cNvPr id="149" name="Google Shape;149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61856" y="1092088"/>
            <a:ext cx="1660973" cy="1107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663381" y="2404656"/>
            <a:ext cx="1657914" cy="1107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62650" y="3717224"/>
            <a:ext cx="1659379" cy="1098119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3"/>
          <p:cNvSpPr txBox="1"/>
          <p:nvPr/>
        </p:nvSpPr>
        <p:spPr>
          <a:xfrm>
            <a:off x="10730014" y="1414902"/>
            <a:ext cx="92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Beef</a:t>
            </a:r>
            <a:endParaRPr sz="2400"/>
          </a:p>
        </p:txBody>
      </p:sp>
      <p:sp>
        <p:nvSpPr>
          <p:cNvPr id="153" name="Google Shape;153;p23"/>
          <p:cNvSpPr txBox="1"/>
          <p:nvPr/>
        </p:nvSpPr>
        <p:spPr>
          <a:xfrm>
            <a:off x="10730021" y="2727463"/>
            <a:ext cx="1237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Lamb</a:t>
            </a:r>
            <a:endParaRPr sz="2400"/>
          </a:p>
        </p:txBody>
      </p:sp>
      <p:sp>
        <p:nvSpPr>
          <p:cNvPr id="154" name="Google Shape;154;p23"/>
          <p:cNvSpPr txBox="1"/>
          <p:nvPr/>
        </p:nvSpPr>
        <p:spPr>
          <a:xfrm>
            <a:off x="10903280" y="4163915"/>
            <a:ext cx="890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Pork</a:t>
            </a:r>
            <a:endParaRPr sz="2400"/>
          </a:p>
        </p:txBody>
      </p:sp>
      <p:sp>
        <p:nvSpPr>
          <p:cNvPr id="155" name="Google Shape;155;p23"/>
          <p:cNvSpPr/>
          <p:nvPr/>
        </p:nvSpPr>
        <p:spPr>
          <a:xfrm>
            <a:off x="1903775" y="5819000"/>
            <a:ext cx="7158900" cy="792000"/>
          </a:xfrm>
          <a:prstGeom prst="wedgeRoundRectCallout">
            <a:avLst>
              <a:gd name="adj1" fmla="val -20833"/>
              <a:gd name="adj2" fmla="val 62500"/>
              <a:gd name="adj3" fmla="val 0"/>
            </a:avLst>
          </a:prstGeom>
          <a:solidFill>
            <a:schemeClr val="accent5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None/>
            </a:pPr>
            <a:r>
              <a:rPr lang="en-GB" sz="2000">
                <a:solidFill>
                  <a:schemeClr val="lt1"/>
                </a:solidFill>
              </a:rPr>
              <a:t>Look at the mince images – which is beef, lamb and pork?</a:t>
            </a:r>
            <a:endParaRPr sz="2000">
              <a:solidFill>
                <a:schemeClr val="l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4"/>
          <p:cNvSpPr txBox="1">
            <a:spLocks noGrp="1"/>
          </p:cNvSpPr>
          <p:nvPr>
            <p:ph type="title"/>
          </p:nvPr>
        </p:nvSpPr>
        <p:spPr>
          <a:xfrm>
            <a:off x="359954" y="303814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Pork is still classed as red meat</a:t>
            </a:r>
            <a:endParaRPr lang="en-US" sz="3200" b="1">
              <a:latin typeface="Courier New"/>
              <a:cs typeface="Courier New"/>
            </a:endParaRPr>
          </a:p>
        </p:txBody>
      </p:sp>
      <p:pic>
        <p:nvPicPr>
          <p:cNvPr id="161" name="Google Shape;161;p24" descr="A piece of food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6028" y="1824473"/>
            <a:ext cx="3314277" cy="3136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06612" y="1876220"/>
            <a:ext cx="4124909" cy="308497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4"/>
          <p:cNvSpPr txBox="1"/>
          <p:nvPr/>
        </p:nvSpPr>
        <p:spPr>
          <a:xfrm>
            <a:off x="6333588" y="5287346"/>
            <a:ext cx="6462432" cy="65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accent5"/>
                </a:solidFill>
                <a:latin typeface="Courier New"/>
                <a:cs typeface="Courier New"/>
                <a:sym typeface="Arial"/>
              </a:rPr>
              <a:t>Even though it is the palest </a:t>
            </a:r>
            <a:endParaRPr lang="en-US">
              <a:solidFill>
                <a:schemeClr val="accent5"/>
              </a:solidFill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 txBox="1"/>
          <p:nvPr/>
        </p:nvSpPr>
        <p:spPr>
          <a:xfrm>
            <a:off x="315671" y="441325"/>
            <a:ext cx="11091000" cy="6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>
                <a:solidFill>
                  <a:schemeClr val="accent5"/>
                </a:solidFill>
                <a:latin typeface="Courier New"/>
                <a:cs typeface="Courier New"/>
              </a:rPr>
              <a:t>Food Preparation Techniques </a:t>
            </a:r>
            <a:endParaRPr lang="en-US">
              <a:solidFill>
                <a:schemeClr val="accent5"/>
              </a:solidFill>
              <a:latin typeface="Courier New"/>
              <a:cs typeface="Courier New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>
            <a:off x="614275" y="1201450"/>
            <a:ext cx="7869900" cy="44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 b="1">
                <a:solidFill>
                  <a:schemeClr val="dk1"/>
                </a:solidFill>
              </a:rPr>
              <a:t>Tenderising</a:t>
            </a:r>
            <a:r>
              <a:rPr lang="en-GB" sz="1900">
                <a:solidFill>
                  <a:schemeClr val="dk1"/>
                </a:solidFill>
              </a:rPr>
              <a:t> helps make tougher meat more tender before cooking.</a:t>
            </a:r>
            <a:endParaRPr sz="1900">
              <a:solidFill>
                <a:schemeClr val="dk1"/>
              </a:solidFill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en-GB" sz="1900" b="1">
                <a:solidFill>
                  <a:schemeClr val="dk1"/>
                </a:solidFill>
              </a:rPr>
              <a:t>Mincing</a:t>
            </a:r>
            <a:r>
              <a:rPr lang="en-GB" sz="1900">
                <a:solidFill>
                  <a:schemeClr val="dk1"/>
                </a:solidFill>
              </a:rPr>
              <a:t> breaks meat into small pieces and can be used for tougher cuts such as </a:t>
            </a:r>
            <a:r>
              <a:rPr lang="en-GB" sz="1900" b="1">
                <a:solidFill>
                  <a:schemeClr val="dk1"/>
                </a:solidFill>
              </a:rPr>
              <a:t>neck and shoulder</a:t>
            </a:r>
            <a:r>
              <a:rPr lang="en-GB" sz="1900">
                <a:solidFill>
                  <a:schemeClr val="dk1"/>
                </a:solidFill>
              </a:rPr>
              <a:t>.</a:t>
            </a:r>
            <a:endParaRPr sz="1900">
              <a:solidFill>
                <a:schemeClr val="dk1"/>
              </a:solidFill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en-GB" sz="1900" b="1">
                <a:solidFill>
                  <a:schemeClr val="dk1"/>
                </a:solidFill>
              </a:rPr>
              <a:t>Beating</a:t>
            </a:r>
            <a:r>
              <a:rPr lang="en-GB" sz="1900">
                <a:solidFill>
                  <a:schemeClr val="dk1"/>
                </a:solidFill>
              </a:rPr>
              <a:t> with a meat mallet helps break down </a:t>
            </a:r>
            <a:r>
              <a:rPr lang="en-GB" sz="1900" b="1">
                <a:solidFill>
                  <a:schemeClr val="dk1"/>
                </a:solidFill>
              </a:rPr>
              <a:t>muscle fibres</a:t>
            </a:r>
            <a:r>
              <a:rPr lang="en-GB" sz="1900">
                <a:solidFill>
                  <a:schemeClr val="dk1"/>
                </a:solidFill>
              </a:rPr>
              <a:t>.</a:t>
            </a:r>
            <a:endParaRPr sz="1900">
              <a:solidFill>
                <a:schemeClr val="dk1"/>
              </a:solidFill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●"/>
            </a:pPr>
            <a:r>
              <a:rPr lang="en-GB" sz="1900" b="1">
                <a:solidFill>
                  <a:schemeClr val="dk1"/>
                </a:solidFill>
              </a:rPr>
              <a:t>Marinating</a:t>
            </a:r>
            <a:r>
              <a:rPr lang="en-GB" sz="1900">
                <a:solidFill>
                  <a:schemeClr val="dk1"/>
                </a:solidFill>
              </a:rPr>
              <a:t> can add flavour and change the texture of meat. </a:t>
            </a:r>
            <a:r>
              <a:rPr lang="en-GB" sz="1900" b="1">
                <a:solidFill>
                  <a:schemeClr val="dk1"/>
                </a:solidFill>
              </a:rPr>
              <a:t>Acidic ingredients</a:t>
            </a:r>
            <a:r>
              <a:rPr lang="en-GB" sz="1900">
                <a:solidFill>
                  <a:schemeClr val="dk1"/>
                </a:solidFill>
              </a:rPr>
              <a:t>, such as lemon juice or vinegar, can affect the proteins on the surface.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 b="1">
                <a:solidFill>
                  <a:schemeClr val="dk1"/>
                </a:solidFill>
              </a:rPr>
              <a:t>Watch the recipe</a:t>
            </a:r>
            <a:r>
              <a:rPr lang="en-GB" sz="1900" b="1" u="sng">
                <a:solidFill>
                  <a:schemeClr val="hlink"/>
                </a:solidFill>
                <a:hlinkClick r:id="rId3"/>
              </a:rPr>
              <a:t> video</a:t>
            </a:r>
            <a:r>
              <a:rPr lang="en-GB" sz="1900" b="1">
                <a:solidFill>
                  <a:schemeClr val="dk1"/>
                </a:solidFill>
              </a:rPr>
              <a:t>:</a:t>
            </a:r>
            <a:r>
              <a:rPr lang="en-GB" sz="1900">
                <a:solidFill>
                  <a:schemeClr val="dk1"/>
                </a:solidFill>
              </a:rPr>
              <a:t> What </a:t>
            </a:r>
            <a:r>
              <a:rPr lang="en-GB" sz="1900" b="1">
                <a:solidFill>
                  <a:schemeClr val="dk1"/>
                </a:solidFill>
              </a:rPr>
              <a:t>colour change</a:t>
            </a:r>
            <a:r>
              <a:rPr lang="en-GB" sz="1900">
                <a:solidFill>
                  <a:schemeClr val="dk1"/>
                </a:solidFill>
              </a:rPr>
              <a:t> can you see after marinating?</a:t>
            </a:r>
            <a:endParaRPr sz="19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Arial"/>
              <a:buNone/>
            </a:pPr>
            <a:endParaRPr sz="2300">
              <a:solidFill>
                <a:schemeClr val="dk2"/>
              </a:solidFill>
            </a:endParaRPr>
          </a:p>
        </p:txBody>
      </p:sp>
      <p:pic>
        <p:nvPicPr>
          <p:cNvPr id="170" name="Google Shape;170;p25" descr="A plate with a fork and knife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793425" y="1509800"/>
            <a:ext cx="2835075" cy="232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5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83900" y="4521700"/>
            <a:ext cx="3608025" cy="202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6"/>
          <p:cNvSpPr txBox="1"/>
          <p:nvPr/>
        </p:nvSpPr>
        <p:spPr>
          <a:xfrm>
            <a:off x="1197015" y="2691225"/>
            <a:ext cx="5315751" cy="1475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>
                <a:solidFill>
                  <a:schemeClr val="lt1"/>
                </a:solidFill>
                <a:latin typeface="Courier New"/>
                <a:cs typeface="Courier New"/>
                <a:sym typeface="Arial"/>
              </a:rPr>
              <a:t>Cook</a:t>
            </a:r>
            <a:r>
              <a:rPr lang="en-GB" sz="3200" b="1">
                <a:solidFill>
                  <a:schemeClr val="lt1"/>
                </a:solidFill>
                <a:latin typeface="Courier New"/>
                <a:cs typeface="Courier New"/>
              </a:rPr>
              <a:t>ery Processes</a:t>
            </a:r>
            <a:endParaRPr lang="en-US">
              <a:solidFill>
                <a:schemeClr val="lt1"/>
              </a:solidFill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7"/>
          <p:cNvSpPr txBox="1">
            <a:spLocks noGrp="1"/>
          </p:cNvSpPr>
          <p:nvPr>
            <p:ph type="body" idx="1"/>
          </p:nvPr>
        </p:nvSpPr>
        <p:spPr>
          <a:xfrm>
            <a:off x="511629" y="395358"/>
            <a:ext cx="48999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>
                <a:solidFill>
                  <a:schemeClr val="dk1"/>
                </a:solidFill>
                <a:latin typeface="Courier New"/>
                <a:ea typeface="Arial"/>
                <a:cs typeface="Courier New"/>
                <a:sym typeface="Arial"/>
              </a:rPr>
              <a:t>Roasting	</a:t>
            </a:r>
            <a:endParaRPr lang="en-US" sz="2800">
              <a:solidFill>
                <a:schemeClr val="dk1"/>
              </a:solidFill>
              <a:latin typeface="Courier New"/>
              <a:cs typeface="Courier New"/>
            </a:endParaRPr>
          </a:p>
        </p:txBody>
      </p:sp>
      <p:sp>
        <p:nvSpPr>
          <p:cNvPr id="182" name="Google Shape;182;p27"/>
          <p:cNvSpPr txBox="1">
            <a:spLocks noGrp="1"/>
          </p:cNvSpPr>
          <p:nvPr>
            <p:ph type="body" idx="2"/>
          </p:nvPr>
        </p:nvSpPr>
        <p:spPr>
          <a:xfrm>
            <a:off x="511628" y="984551"/>
            <a:ext cx="4899891" cy="2078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ooking food using </a:t>
            </a:r>
            <a:r>
              <a:rPr lang="en-GB" sz="17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dry heat</a:t>
            </a: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usually in an oven.</a:t>
            </a:r>
            <a:endParaRPr sz="17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Often used for </a:t>
            </a:r>
            <a:r>
              <a:rPr lang="en-GB" sz="17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larger cuts or joints of meat</a:t>
            </a:r>
            <a:endParaRPr sz="17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high heat creates </a:t>
            </a:r>
            <a:r>
              <a:rPr lang="en-GB" sz="17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browning and caramelisation</a:t>
            </a: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which can add </a:t>
            </a:r>
            <a:r>
              <a:rPr lang="en-GB" sz="17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flavour</a:t>
            </a:r>
            <a:endParaRPr sz="17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●"/>
            </a:pP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GB" sz="17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Maillard reaction</a:t>
            </a:r>
            <a:r>
              <a:rPr lang="en-GB"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also contributes to browning and flavour. </a:t>
            </a:r>
            <a:endParaRPr sz="2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7"/>
          <p:cNvSpPr txBox="1">
            <a:spLocks noGrp="1"/>
          </p:cNvSpPr>
          <p:nvPr>
            <p:ph type="body" idx="5"/>
          </p:nvPr>
        </p:nvSpPr>
        <p:spPr>
          <a:xfrm>
            <a:off x="6515555" y="395313"/>
            <a:ext cx="53961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>
                <a:latin typeface="Courier New"/>
                <a:ea typeface="Arial"/>
                <a:cs typeface="Courier New"/>
                <a:sym typeface="Arial"/>
              </a:rPr>
              <a:t>Stewing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184" name="Google Shape;184;p27"/>
          <p:cNvSpPr txBox="1">
            <a:spLocks noGrp="1"/>
          </p:cNvSpPr>
          <p:nvPr>
            <p:ph type="body" idx="6"/>
          </p:nvPr>
        </p:nvSpPr>
        <p:spPr>
          <a:xfrm>
            <a:off x="6416500" y="1024331"/>
            <a:ext cx="5396100" cy="23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ooking </a:t>
            </a:r>
            <a:r>
              <a:rPr lang="en-GB" b="1">
                <a:latin typeface="Arial"/>
                <a:ea typeface="Arial"/>
                <a:cs typeface="Arial"/>
                <a:sym typeface="Arial"/>
              </a:rPr>
              <a:t>small pieces of meat slowly in liquid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, usually at a gentle simmer.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Meat is </a:t>
            </a:r>
            <a:r>
              <a:rPr lang="en-GB" b="1">
                <a:latin typeface="Arial"/>
                <a:ea typeface="Arial"/>
                <a:cs typeface="Arial"/>
                <a:sym typeface="Arial"/>
              </a:rPr>
              <a:t>covered with liquid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, such as stock.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●"/>
            </a:pPr>
            <a:r>
              <a:rPr lang="en-GB" b="1">
                <a:latin typeface="Arial"/>
                <a:ea typeface="Arial"/>
                <a:cs typeface="Arial"/>
                <a:sym typeface="Arial"/>
              </a:rPr>
              <a:t>Vegetables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can be added for flavour.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Meat can be </a:t>
            </a:r>
            <a:r>
              <a:rPr lang="en-GB" b="1">
                <a:latin typeface="Arial"/>
                <a:ea typeface="Arial"/>
                <a:cs typeface="Arial"/>
                <a:sym typeface="Arial"/>
              </a:rPr>
              <a:t>browned first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to add colour and flavour.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Suitable for </a:t>
            </a:r>
            <a:r>
              <a:rPr lang="en-GB" b="1">
                <a:latin typeface="Arial"/>
                <a:ea typeface="Arial"/>
                <a:cs typeface="Arial"/>
                <a:sym typeface="Arial"/>
              </a:rPr>
              <a:t>tougher cuts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, as slow cooking helps make them tender.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</a:pP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48023" y="3428998"/>
            <a:ext cx="2913590" cy="27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628" y="3428997"/>
            <a:ext cx="2236408" cy="2795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048900" y="3517195"/>
            <a:ext cx="2329369" cy="29118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 txBox="1">
            <a:spLocks noGrp="1"/>
          </p:cNvSpPr>
          <p:nvPr>
            <p:ph type="body" idx="1"/>
          </p:nvPr>
        </p:nvSpPr>
        <p:spPr>
          <a:xfrm>
            <a:off x="399724" y="411176"/>
            <a:ext cx="52455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>
                <a:solidFill>
                  <a:schemeClr val="dk1"/>
                </a:solidFill>
                <a:latin typeface="Courier New"/>
                <a:ea typeface="Arial"/>
                <a:cs typeface="Courier New"/>
                <a:sym typeface="Arial"/>
              </a:rPr>
              <a:t>Grilling &amp; Barbecuing </a:t>
            </a:r>
            <a:endParaRPr lang="en-US" sz="2800">
              <a:solidFill>
                <a:schemeClr val="dk1"/>
              </a:solidFill>
              <a:latin typeface="Courier New"/>
              <a:cs typeface="Courier New"/>
            </a:endParaRPr>
          </a:p>
        </p:txBody>
      </p:sp>
      <p:sp>
        <p:nvSpPr>
          <p:cNvPr id="193" name="Google Shape;193;p28"/>
          <p:cNvSpPr txBox="1">
            <a:spLocks noGrp="1"/>
          </p:cNvSpPr>
          <p:nvPr>
            <p:ph type="body" idx="2"/>
          </p:nvPr>
        </p:nvSpPr>
        <p:spPr>
          <a:xfrm>
            <a:off x="399650" y="1081600"/>
            <a:ext cx="5245500" cy="4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Grilling</a:t>
            </a: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cooks meat using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direct, high heat</a:t>
            </a: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usually from above.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quick cooking method</a:t>
            </a: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Suitable for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tender cuts</a:t>
            </a: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such as steaks and chops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Produces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browning</a:t>
            </a: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adds flavour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Barbecuing</a:t>
            </a: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cooks meat over a heat source, using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or indirect heat</a:t>
            </a: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be cooked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more slowly at a lower temperature</a:t>
            </a: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add a </a:t>
            </a:r>
            <a:r>
              <a:rPr lang="en-GB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smoky flavour</a:t>
            </a: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Suitable for a range of meat cuts</a:t>
            </a:r>
            <a:endParaRPr sz="2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63026" y="4797723"/>
            <a:ext cx="1811350" cy="17635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8"/>
          <p:cNvSpPr txBox="1">
            <a:spLocks noGrp="1"/>
          </p:cNvSpPr>
          <p:nvPr>
            <p:ph type="body" idx="5"/>
          </p:nvPr>
        </p:nvSpPr>
        <p:spPr>
          <a:xfrm>
            <a:off x="6425822" y="411232"/>
            <a:ext cx="53664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>
                <a:latin typeface="Courier New"/>
                <a:ea typeface="Arial"/>
                <a:cs typeface="Courier New"/>
                <a:sym typeface="Arial"/>
              </a:rPr>
              <a:t>Slow cooking / Pot Roasting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196" name="Google Shape;196;p28"/>
          <p:cNvSpPr txBox="1">
            <a:spLocks noGrp="1"/>
          </p:cNvSpPr>
          <p:nvPr>
            <p:ph type="body" idx="6"/>
          </p:nvPr>
        </p:nvSpPr>
        <p:spPr>
          <a:xfrm>
            <a:off x="6425825" y="1247469"/>
            <a:ext cx="5366400" cy="292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Slow cooking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 uses </a:t>
            </a: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low heat over a longer period of time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, often with liquid.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</a:pPr>
            <a:r>
              <a:rPr lang="en-GB" sz="1700">
                <a:latin typeface="Arial"/>
                <a:ea typeface="Arial"/>
                <a:cs typeface="Arial"/>
                <a:sym typeface="Arial"/>
              </a:rPr>
              <a:t>Suitable for </a:t>
            </a: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tougher cuts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 such as shin, brisket and chuck.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</a:pPr>
            <a:r>
              <a:rPr lang="en-GB" sz="1700">
                <a:latin typeface="Arial"/>
                <a:ea typeface="Arial"/>
                <a:cs typeface="Arial"/>
                <a:sym typeface="Arial"/>
              </a:rPr>
              <a:t>Can be done in a </a:t>
            </a: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slow cooker, oven or on the hob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.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</a:pP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Pot roasting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 cooks a larger piece of meat slowly in a </a:t>
            </a: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covered dish with a small amount of liquid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.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</a:pPr>
            <a:r>
              <a:rPr lang="en-GB" sz="1700">
                <a:latin typeface="Arial"/>
                <a:ea typeface="Arial"/>
                <a:cs typeface="Arial"/>
                <a:sym typeface="Arial"/>
              </a:rPr>
              <a:t>Slow cooking helps make meat </a:t>
            </a:r>
            <a:r>
              <a:rPr lang="en-GB" sz="1700" b="1">
                <a:latin typeface="Arial"/>
                <a:ea typeface="Arial"/>
                <a:cs typeface="Arial"/>
                <a:sym typeface="Arial"/>
              </a:rPr>
              <a:t>tender</a:t>
            </a:r>
            <a:r>
              <a:rPr lang="en-GB" sz="1700">
                <a:latin typeface="Arial"/>
                <a:ea typeface="Arial"/>
                <a:cs typeface="Arial"/>
                <a:sym typeface="Arial"/>
              </a:rPr>
              <a:t>.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</a:pP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41503" y="4466638"/>
            <a:ext cx="2135167" cy="2094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85084" y="5212956"/>
            <a:ext cx="1459235" cy="1431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07302" y="5212956"/>
            <a:ext cx="1477494" cy="1449411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9"/>
          <p:cNvSpPr txBox="1"/>
          <p:nvPr/>
        </p:nvSpPr>
        <p:spPr>
          <a:xfrm>
            <a:off x="6830654" y="400568"/>
            <a:ext cx="48999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None/>
            </a:pPr>
            <a:r>
              <a:rPr lang="en-GB" sz="2800" b="1">
                <a:solidFill>
                  <a:schemeClr val="lt1"/>
                </a:solidFill>
                <a:latin typeface="Courier New"/>
                <a:cs typeface="Courier New"/>
                <a:sym typeface="Arial"/>
              </a:rPr>
              <a:t>How would you like yours?</a:t>
            </a:r>
            <a:endParaRPr lang="en-US" sz="2800">
              <a:solidFill>
                <a:schemeClr val="lt1"/>
              </a:solidFill>
              <a:latin typeface="Courier New"/>
              <a:cs typeface="Courier New"/>
            </a:endParaRPr>
          </a:p>
        </p:txBody>
      </p:sp>
      <p:pic>
        <p:nvPicPr>
          <p:cNvPr id="206" name="Google Shape;206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32225" y="1548425"/>
            <a:ext cx="6603151" cy="384295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9"/>
          <p:cNvSpPr txBox="1">
            <a:spLocks noGrp="1"/>
          </p:cNvSpPr>
          <p:nvPr>
            <p:ph type="body" idx="1"/>
          </p:nvPr>
        </p:nvSpPr>
        <p:spPr>
          <a:xfrm>
            <a:off x="409825" y="230625"/>
            <a:ext cx="5328300" cy="371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ourier New"/>
                <a:cs typeface="Courier New"/>
              </a:rPr>
              <a:t>Frying</a:t>
            </a:r>
            <a:endParaRPr lang="en-US" sz="2800">
              <a:solidFill>
                <a:schemeClr val="dk1"/>
              </a:solidFill>
              <a:latin typeface="Courier New"/>
              <a:cs typeface="Courier New"/>
            </a:endParaRPr>
          </a:p>
        </p:txBody>
      </p:sp>
      <p:sp>
        <p:nvSpPr>
          <p:cNvPr id="208" name="Google Shape;208;p29"/>
          <p:cNvSpPr txBox="1">
            <a:spLocks noGrp="1"/>
          </p:cNvSpPr>
          <p:nvPr>
            <p:ph type="body" idx="4"/>
          </p:nvPr>
        </p:nvSpPr>
        <p:spPr>
          <a:xfrm>
            <a:off x="409825" y="948425"/>
            <a:ext cx="5222400" cy="4088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ooks meat using </a:t>
            </a: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oil or fat in a pan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High heat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helps brown the surface and develop flavour.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small amount of oil can be used for </a:t>
            </a: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pan frying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Stir-frying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uses small pieces of meat and vegetables, usually cooked quickly in a </a:t>
            </a: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wok or wide pan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Suitable for </a:t>
            </a: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tender cuts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smaller pieces of meat.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Think:</a:t>
            </a: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Why is it important to get the pan hot before frying meat?</a:t>
            </a:r>
            <a:endParaRPr sz="17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29"/>
          <p:cNvSpPr txBox="1">
            <a:spLocks noGrp="1"/>
          </p:cNvSpPr>
          <p:nvPr>
            <p:ph type="body" idx="6"/>
          </p:nvPr>
        </p:nvSpPr>
        <p:spPr>
          <a:xfrm>
            <a:off x="6463144" y="1494127"/>
            <a:ext cx="4899900" cy="371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0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>
                <a:latin typeface="Courier New"/>
                <a:cs typeface="Courier New"/>
              </a:rPr>
              <a:t>Supporting Local - The Butcher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15" name="Google Shape;215;p30"/>
          <p:cNvSpPr txBox="1"/>
          <p:nvPr/>
        </p:nvSpPr>
        <p:spPr>
          <a:xfrm>
            <a:off x="614050" y="1228075"/>
            <a:ext cx="5193300" cy="41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Using a </a:t>
            </a:r>
            <a:r>
              <a:rPr lang="en-GB" sz="1800" b="1">
                <a:solidFill>
                  <a:schemeClr val="dk1"/>
                </a:solidFill>
              </a:rPr>
              <a:t>local butcher</a:t>
            </a:r>
            <a:r>
              <a:rPr lang="en-GB" sz="1800">
                <a:solidFill>
                  <a:schemeClr val="dk1"/>
                </a:solidFill>
              </a:rPr>
              <a:t> can offer several benefits:</a:t>
            </a:r>
            <a:endParaRPr sz="180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</a:rPr>
              <a:t>Food miles</a:t>
            </a:r>
            <a:r>
              <a:rPr lang="en-GB" sz="1800">
                <a:solidFill>
                  <a:schemeClr val="dk1"/>
                </a:solidFill>
              </a:rPr>
              <a:t> - buying locally sourced Scotch meat can reduce the distance food travels.</a:t>
            </a:r>
            <a:endParaRPr sz="180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</a:rPr>
              <a:t>Support local producers</a:t>
            </a:r>
            <a:r>
              <a:rPr lang="en-GB" sz="1800">
                <a:solidFill>
                  <a:schemeClr val="dk1"/>
                </a:solidFill>
              </a:rPr>
              <a:t> and businesses.</a:t>
            </a:r>
            <a:endParaRPr sz="180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</a:rPr>
              <a:t>Know where it comes from</a:t>
            </a:r>
            <a:r>
              <a:rPr lang="en-GB" sz="1800">
                <a:solidFill>
                  <a:schemeClr val="dk1"/>
                </a:solidFill>
              </a:rPr>
              <a:t> - some butchers can tell you the farm or source.</a:t>
            </a:r>
            <a:endParaRPr sz="180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</a:rPr>
              <a:t>Expert advice</a:t>
            </a:r>
            <a:r>
              <a:rPr lang="en-GB" sz="1800">
                <a:solidFill>
                  <a:schemeClr val="dk1"/>
                </a:solidFill>
              </a:rPr>
              <a:t> on cuts, preparation and cooking.</a:t>
            </a:r>
            <a:endParaRPr sz="1800">
              <a:solidFill>
                <a:schemeClr val="dk1"/>
              </a:solidFill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GB" sz="1800" b="1">
                <a:solidFill>
                  <a:schemeClr val="dk1"/>
                </a:solidFill>
              </a:rPr>
              <a:t>Choose your portion size</a:t>
            </a:r>
            <a:r>
              <a:rPr lang="en-GB" sz="1800">
                <a:solidFill>
                  <a:schemeClr val="dk1"/>
                </a:solidFill>
              </a:rPr>
              <a:t> -  buy the amount you need.</a:t>
            </a:r>
            <a:endParaRPr sz="18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1800">
                <a:solidFill>
                  <a:schemeClr val="dk1"/>
                </a:solidFill>
              </a:rPr>
              <a:t>How can buying local affect the </a:t>
            </a:r>
            <a:r>
              <a:rPr lang="en-GB" sz="1800" b="1">
                <a:solidFill>
                  <a:schemeClr val="dk1"/>
                </a:solidFill>
              </a:rPr>
              <a:t>food miles</a:t>
            </a:r>
            <a:r>
              <a:rPr lang="en-GB" sz="1800">
                <a:solidFill>
                  <a:schemeClr val="dk1"/>
                </a:solidFill>
              </a:rPr>
              <a:t> of your meat?</a:t>
            </a:r>
            <a:endParaRPr sz="3100">
              <a:solidFill>
                <a:schemeClr val="dk1"/>
              </a:solidFill>
            </a:endParaRPr>
          </a:p>
        </p:txBody>
      </p:sp>
      <p:pic>
        <p:nvPicPr>
          <p:cNvPr id="216" name="Google Shape;21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38041" y="1613424"/>
            <a:ext cx="5569865" cy="37154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1"/>
          <p:cNvSpPr txBox="1">
            <a:spLocks noGrp="1"/>
          </p:cNvSpPr>
          <p:nvPr>
            <p:ph type="title"/>
          </p:nvPr>
        </p:nvSpPr>
        <p:spPr>
          <a:xfrm>
            <a:off x="556592" y="226562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latin typeface="Courier New"/>
                <a:cs typeface="Courier New"/>
              </a:rPr>
              <a:t> Food Waste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23" name="Google Shape;223;p31"/>
          <p:cNvSpPr txBox="1">
            <a:spLocks noGrp="1"/>
          </p:cNvSpPr>
          <p:nvPr>
            <p:ph type="body" idx="1"/>
          </p:nvPr>
        </p:nvSpPr>
        <p:spPr>
          <a:xfrm>
            <a:off x="361025" y="1144250"/>
            <a:ext cx="4346100" cy="4387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Food loss &amp; waste has a major environmental impact.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38100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500" i="1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 If food loss and waste were a country, it would be the world's third-largest greenhouse gas emitter.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Food and Agriculture Organization (FAO) of the United Nations. </a:t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is because greenhouse gases are produced when food is grown, processed, transported, stored and disposed of - even when the food is never eaten!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can we do to reduce food waste when buying, cooking and eating meat?</a:t>
            </a: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20594" y="226550"/>
            <a:ext cx="7671406" cy="575085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31"/>
          <p:cNvSpPr txBox="1"/>
          <p:nvPr/>
        </p:nvSpPr>
        <p:spPr>
          <a:xfrm>
            <a:off x="1279875" y="6125150"/>
            <a:ext cx="83868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further advice on storing and reheating food visit </a:t>
            </a:r>
            <a:r>
              <a:rPr lang="en-GB" sz="1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 Standards Scotland</a:t>
            </a:r>
            <a:endParaRPr sz="18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2"/>
          <p:cNvSpPr txBox="1"/>
          <p:nvPr/>
        </p:nvSpPr>
        <p:spPr>
          <a:xfrm>
            <a:off x="838200" y="769965"/>
            <a:ext cx="8194800" cy="148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200"/>
              <a:buFont typeface="Arial"/>
              <a:buNone/>
            </a:pPr>
            <a:r>
              <a:rPr lang="en-GB" sz="3200" b="1">
                <a:solidFill>
                  <a:schemeClr val="lt1"/>
                </a:solidFill>
                <a:latin typeface="Courier New"/>
                <a:cs typeface="Courier New"/>
              </a:rPr>
              <a:t>Looking for recipe inspiration</a:t>
            </a:r>
            <a:r>
              <a:rPr lang="en-GB" sz="3200" b="1">
                <a:solidFill>
                  <a:schemeClr val="lt1"/>
                </a:solidFill>
                <a:latin typeface="Courier New"/>
                <a:cs typeface="Courier New"/>
                <a:sym typeface="Arial"/>
              </a:rPr>
              <a:t>?</a:t>
            </a:r>
            <a:endParaRPr lang="en-US">
              <a:solidFill>
                <a:schemeClr val="lt1"/>
              </a:solidFill>
              <a:latin typeface="Courier New"/>
              <a:cs typeface="Courier New"/>
            </a:endParaRPr>
          </a:p>
        </p:txBody>
      </p:sp>
      <p:sp>
        <p:nvSpPr>
          <p:cNvPr id="231" name="Google Shape;231;p32"/>
          <p:cNvSpPr txBox="1"/>
          <p:nvPr/>
        </p:nvSpPr>
        <p:spPr>
          <a:xfrm>
            <a:off x="838200" y="2376718"/>
            <a:ext cx="4018935" cy="2104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Arial"/>
              <a:buNone/>
            </a:pP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Visit </a:t>
            </a:r>
            <a:r>
              <a:rPr lang="en-GB" sz="2400" u="sng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makeitscotch.com</a:t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Arial"/>
              <a:buNone/>
            </a:pP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2" name="Google Shape;232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57135" y="2131184"/>
            <a:ext cx="6656439" cy="3514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3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latin typeface="Courier New"/>
                <a:cs typeface="Courier New"/>
              </a:rPr>
              <a:t>Test your knowledge quiz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239" name="Google Shape;239;p33"/>
          <p:cNvSpPr txBox="1">
            <a:spLocks noGrp="1"/>
          </p:cNvSpPr>
          <p:nvPr>
            <p:ph type="body" idx="1"/>
          </p:nvPr>
        </p:nvSpPr>
        <p:spPr>
          <a:xfrm>
            <a:off x="550731" y="1549256"/>
            <a:ext cx="5510100" cy="445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90170" marR="78105" lvl="0" indent="0" algn="l" rtl="0">
              <a:lnSpc>
                <a:spcPct val="112916"/>
              </a:lnSpc>
              <a:spcBef>
                <a:spcPts val="79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It’s time to put learning to the test with our simple quiz.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90170" marR="78105" lvl="0" indent="0" algn="l" rtl="0">
              <a:lnSpc>
                <a:spcPct val="112916"/>
              </a:lnSpc>
              <a:spcBef>
                <a:spcPts val="79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90170" marR="78105" lvl="0" indent="0" algn="l" rtl="0">
              <a:lnSpc>
                <a:spcPct val="112916"/>
              </a:lnSpc>
              <a:spcBef>
                <a:spcPts val="79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It will cover the content of this lesson, the main learning takeaways and provide opportunities for class discussion.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4"/>
          <p:cNvSpPr txBox="1">
            <a:spLocks noGrp="1"/>
          </p:cNvSpPr>
          <p:nvPr>
            <p:ph type="title"/>
          </p:nvPr>
        </p:nvSpPr>
        <p:spPr>
          <a:xfrm>
            <a:off x="556602" y="226550"/>
            <a:ext cx="106707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Which two cuts of lamb have been blanked out?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246" name="Google Shape;246;p34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Sirloin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B</a:t>
            </a:r>
            <a:r>
              <a:rPr lang="en-GB" sz="2800">
                <a:solidFill>
                  <a:schemeClr val="dk1"/>
                </a:solidFill>
              </a:rPr>
              <a:t> - Loin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C</a:t>
            </a:r>
            <a:r>
              <a:rPr lang="en-GB" sz="2800">
                <a:solidFill>
                  <a:schemeClr val="dk1"/>
                </a:solidFill>
              </a:rPr>
              <a:t> - Shoulder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Braising steak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247" name="Google Shape;247;p34" title="cuts of lamb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5201" y="1296647"/>
            <a:ext cx="6692400" cy="451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5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Which two cuts of lamb have been blanked out?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254" name="Google Shape;254;p35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Sirloin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B - Loin </a:t>
            </a:r>
            <a:endParaRPr sz="28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C - Shoulder</a:t>
            </a:r>
            <a:endParaRPr sz="28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Braising steak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255" name="Google Shape;255;p35" title="cuts of lamb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5201" y="1296647"/>
            <a:ext cx="6692400" cy="451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6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ourier New"/>
                <a:cs typeface="Courier New"/>
              </a:rPr>
              <a:t>Which cooking methods can be healthier ways to prepare red meat? Select all that apply. 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262" name="Google Shape;262;p36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Deep fat frying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B </a:t>
            </a:r>
            <a:r>
              <a:rPr lang="en-GB" sz="2800">
                <a:solidFill>
                  <a:schemeClr val="dk1"/>
                </a:solidFill>
              </a:rPr>
              <a:t>- Grilling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C </a:t>
            </a:r>
            <a:r>
              <a:rPr lang="en-GB" sz="2800">
                <a:solidFill>
                  <a:schemeClr val="dk1"/>
                </a:solidFill>
              </a:rPr>
              <a:t>- Baking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Shallow frying 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263" name="Google Shape;263;p36" title="pork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5201" y="1579000"/>
            <a:ext cx="6336250" cy="37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7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ourier New"/>
                <a:cs typeface="Courier New"/>
              </a:rPr>
              <a:t>Which cooking methods can be healthier ways to prepare red meat? Select all that apply. </a:t>
            </a:r>
            <a:endParaRPr lang="en-US" sz="2800">
              <a:latin typeface="Courier New"/>
              <a:cs typeface="Courier New"/>
            </a:endParaRPr>
          </a:p>
        </p:txBody>
      </p:sp>
      <p:sp>
        <p:nvSpPr>
          <p:cNvPr id="270" name="Google Shape;270;p37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Deep fat frying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B - Grilling </a:t>
            </a:r>
            <a:endParaRPr sz="28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C - Baking</a:t>
            </a:r>
            <a:endParaRPr sz="28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Shallow frying 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271" name="Google Shape;271;p37" title="pork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5201" y="1579000"/>
            <a:ext cx="6336250" cy="37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8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Different cuts of meat are better suited to different recipes and cooking methods. 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278" name="Google Shape;278;p38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True </a:t>
            </a: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Or </a:t>
            </a: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False</a:t>
            </a:r>
            <a:endParaRPr sz="28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Different cuts of meat are better suited to different recipes and cooking methods. 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285" name="Google Shape;285;p39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True </a:t>
            </a:r>
            <a:endParaRPr lang="en-US" sz="28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Or </a:t>
            </a: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False</a:t>
            </a:r>
            <a:endParaRPr sz="2800"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0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Where in your fridge should raw meat be stored?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292" name="Google Shape;292;p40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Top shelf 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B </a:t>
            </a:r>
            <a:r>
              <a:rPr lang="en-GB" sz="2800">
                <a:solidFill>
                  <a:schemeClr val="dk1"/>
                </a:solidFill>
              </a:rPr>
              <a:t>- Middle Shelf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C </a:t>
            </a:r>
            <a:r>
              <a:rPr lang="en-GB" sz="2800">
                <a:solidFill>
                  <a:schemeClr val="dk1"/>
                </a:solidFill>
              </a:rPr>
              <a:t>- Bottom Shelf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In the door 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293" name="Google Shape;293;p40" title="fridg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5201" y="1296650"/>
            <a:ext cx="7171800" cy="33985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1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Where in your fridge should raw meat be stored?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300" name="Google Shape;300;p41"/>
          <p:cNvSpPr txBox="1">
            <a:spLocks noGrp="1"/>
          </p:cNvSpPr>
          <p:nvPr>
            <p:ph type="body" idx="1"/>
          </p:nvPr>
        </p:nvSpPr>
        <p:spPr>
          <a:xfrm>
            <a:off x="556596" y="1402175"/>
            <a:ext cx="35862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Top shelf 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B </a:t>
            </a:r>
            <a:r>
              <a:rPr lang="en-GB" sz="2800">
                <a:solidFill>
                  <a:schemeClr val="dk1"/>
                </a:solidFill>
              </a:rPr>
              <a:t>- Middle Shelf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C - Bottom Shelf </a:t>
            </a:r>
            <a:endParaRPr sz="28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In the door 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301" name="Google Shape;301;p41" title="fridg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5201" y="1296650"/>
            <a:ext cx="7171800" cy="33985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2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Which of the following is NOT a method used to tenderise meat?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308" name="Google Shape;308;p42"/>
          <p:cNvSpPr txBox="1">
            <a:spLocks noGrp="1"/>
          </p:cNvSpPr>
          <p:nvPr>
            <p:ph type="body" idx="1"/>
          </p:nvPr>
        </p:nvSpPr>
        <p:spPr>
          <a:xfrm>
            <a:off x="556600" y="1402175"/>
            <a:ext cx="64791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Pounding 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B </a:t>
            </a:r>
            <a:r>
              <a:rPr lang="en-GB" sz="2800">
                <a:solidFill>
                  <a:schemeClr val="dk1"/>
                </a:solidFill>
              </a:rPr>
              <a:t>- Marinating (vinegar or lemon/lime juice)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C - </a:t>
            </a:r>
            <a:r>
              <a:rPr lang="en-GB" sz="2800">
                <a:solidFill>
                  <a:schemeClr val="dk1"/>
                </a:solidFill>
              </a:rPr>
              <a:t>Slow cooking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D</a:t>
            </a:r>
            <a:r>
              <a:rPr lang="en-GB" sz="2800">
                <a:solidFill>
                  <a:schemeClr val="dk1"/>
                </a:solidFill>
              </a:rPr>
              <a:t> - Cooking quickly at a high temperature </a:t>
            </a:r>
            <a:endParaRPr sz="2800">
              <a:solidFill>
                <a:schemeClr val="dk1"/>
              </a:solidFill>
            </a:endParaRPr>
          </a:p>
        </p:txBody>
      </p:sp>
      <p:pic>
        <p:nvPicPr>
          <p:cNvPr id="309" name="Google Shape;309;p42" title="pounding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3493" y="1402175"/>
            <a:ext cx="5359358" cy="308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3"/>
          <p:cNvSpPr txBox="1">
            <a:spLocks noGrp="1"/>
          </p:cNvSpPr>
          <p:nvPr>
            <p:ph type="title"/>
          </p:nvPr>
        </p:nvSpPr>
        <p:spPr>
          <a:xfrm>
            <a:off x="556603" y="226550"/>
            <a:ext cx="109104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>
                <a:latin typeface="Courier New"/>
                <a:cs typeface="Courier New"/>
              </a:rPr>
              <a:t>Which of the following is NOT a method used to tenderise meat?</a:t>
            </a:r>
            <a:endParaRPr lang="en-US" sz="3200">
              <a:latin typeface="Courier New"/>
              <a:cs typeface="Courier New"/>
            </a:endParaRPr>
          </a:p>
        </p:txBody>
      </p:sp>
      <p:sp>
        <p:nvSpPr>
          <p:cNvPr id="316" name="Google Shape;316;p43"/>
          <p:cNvSpPr txBox="1">
            <a:spLocks noGrp="1"/>
          </p:cNvSpPr>
          <p:nvPr>
            <p:ph type="body" idx="1"/>
          </p:nvPr>
        </p:nvSpPr>
        <p:spPr>
          <a:xfrm>
            <a:off x="556600" y="1402175"/>
            <a:ext cx="6479100" cy="4129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A</a:t>
            </a:r>
            <a:r>
              <a:rPr lang="en-GB" sz="2800">
                <a:solidFill>
                  <a:schemeClr val="dk1"/>
                </a:solidFill>
              </a:rPr>
              <a:t> - Pounding  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B </a:t>
            </a:r>
            <a:r>
              <a:rPr lang="en-GB" sz="2800">
                <a:solidFill>
                  <a:schemeClr val="dk1"/>
                </a:solidFill>
              </a:rPr>
              <a:t>- Marinating (vinegar or lemon/lime juice)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</a:rPr>
              <a:t>C - </a:t>
            </a:r>
            <a:r>
              <a:rPr lang="en-GB" sz="2800">
                <a:solidFill>
                  <a:schemeClr val="dk1"/>
                </a:solidFill>
              </a:rPr>
              <a:t>Slow cooking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 b="1" u="sng">
                <a:solidFill>
                  <a:schemeClr val="dk1"/>
                </a:solidFill>
              </a:rPr>
              <a:t>D - Cooking quickly at a high temperature </a:t>
            </a:r>
            <a:endParaRPr sz="2800" b="1" u="sng">
              <a:solidFill>
                <a:schemeClr val="dk1"/>
              </a:solidFill>
            </a:endParaRPr>
          </a:p>
        </p:txBody>
      </p:sp>
      <p:pic>
        <p:nvPicPr>
          <p:cNvPr id="317" name="Google Shape;317;p43" title="pounding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3493" y="1402175"/>
            <a:ext cx="5359358" cy="308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4"/>
          <p:cNvSpPr txBox="1">
            <a:spLocks noGrp="1"/>
          </p:cNvSpPr>
          <p:nvPr>
            <p:ph type="title"/>
          </p:nvPr>
        </p:nvSpPr>
        <p:spPr>
          <a:xfrm>
            <a:off x="550731" y="318803"/>
            <a:ext cx="8309100" cy="917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latin typeface="Courier New"/>
                <a:cs typeface="Courier New"/>
              </a:rPr>
              <a:t>Success Criteria </a:t>
            </a:r>
            <a:endParaRPr lang="en-US" sz="3200" b="1">
              <a:latin typeface="Courier New"/>
              <a:cs typeface="Courier New"/>
            </a:endParaRPr>
          </a:p>
        </p:txBody>
      </p:sp>
      <p:sp>
        <p:nvSpPr>
          <p:cNvPr id="324" name="Google Shape;324;p44"/>
          <p:cNvSpPr txBox="1">
            <a:spLocks noGrp="1"/>
          </p:cNvSpPr>
          <p:nvPr>
            <p:ph type="body" idx="1"/>
          </p:nvPr>
        </p:nvSpPr>
        <p:spPr>
          <a:xfrm>
            <a:off x="550724" y="1549250"/>
            <a:ext cx="6189000" cy="445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b="1">
                <a:latin typeface="Arial"/>
                <a:ea typeface="Arial"/>
                <a:cs typeface="Arial"/>
                <a:sym typeface="Arial"/>
              </a:rPr>
              <a:t>I can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5052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920"/>
              <a:buFont typeface="Arial"/>
              <a:buChar char="o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Describe the characteristics of red meat.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5052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20"/>
              <a:buFont typeface="Arial"/>
              <a:buChar char="o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Identify different cuts of meat.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5052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20"/>
              <a:buFont typeface="Arial"/>
              <a:buChar char="o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Describe food preparation techniques for meat.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5052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20"/>
              <a:buFont typeface="Arial"/>
              <a:buChar char="o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Identify different cookery processes and when to use them.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5052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20"/>
              <a:buFont typeface="Arial"/>
              <a:buChar char="o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Explain the benefits of supporting local producers.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5052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20"/>
              <a:buFont typeface="Arial"/>
              <a:buChar char="o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Explain why reducing food waste and using leftovers is important.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 txBox="1">
            <a:spLocks noGrp="1"/>
          </p:cNvSpPr>
          <p:nvPr>
            <p:ph type="body" idx="1"/>
          </p:nvPr>
        </p:nvSpPr>
        <p:spPr>
          <a:xfrm>
            <a:off x="2649049" y="5868956"/>
            <a:ext cx="6753225" cy="3127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45"/>
          <p:cNvSpPr txBox="1">
            <a:spLocks noGrp="1"/>
          </p:cNvSpPr>
          <p:nvPr>
            <p:ph type="body" idx="2"/>
          </p:nvPr>
        </p:nvSpPr>
        <p:spPr>
          <a:xfrm>
            <a:off x="2632109" y="6181741"/>
            <a:ext cx="6770165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ork Theme">
  <a:themeElements>
    <a:clrScheme name="Custom 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29300"/>
      </a:accent1>
      <a:accent2>
        <a:srgbClr val="DF6703"/>
      </a:accent2>
      <a:accent3>
        <a:srgbClr val="C5383F"/>
      </a:accent3>
      <a:accent4>
        <a:srgbClr val="51377B"/>
      </a:accent4>
      <a:accent5>
        <a:srgbClr val="3B6FB0"/>
      </a:accent5>
      <a:accent6>
        <a:srgbClr val="113758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2E6EEB76CF7C43AB43BB95BAB2C1DF" ma:contentTypeVersion="16" ma:contentTypeDescription="Create a new document." ma:contentTypeScope="" ma:versionID="0c9e735518bb3dc49956db035d12a48b">
  <xsd:schema xmlns:xsd="http://www.w3.org/2001/XMLSchema" xmlns:xs="http://www.w3.org/2001/XMLSchema" xmlns:p="http://schemas.microsoft.com/office/2006/metadata/properties" xmlns:ns2="7f4652a5-a989-4e82-9089-fd1e0f02c57d" xmlns:ns3="7241e2fb-fa29-4e16-bace-3a97044c4b15" targetNamespace="http://schemas.microsoft.com/office/2006/metadata/properties" ma:root="true" ma:fieldsID="3078b6550bdf3e8c292f54a5d8e08294" ns2:_="" ns3:_="">
    <xsd:import namespace="7f4652a5-a989-4e82-9089-fd1e0f02c57d"/>
    <xsd:import namespace="7241e2fb-fa29-4e16-bace-3a97044c4b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4652a5-a989-4e82-9089-fd1e0f02c5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78d407d-58ec-4f7b-b5e4-7051a90dd7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41e2fb-fa29-4e16-bace-3a97044c4b15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0edaf128-937e-4f08-ab50-154236b570d8}" ma:internalName="TaxCatchAll" ma:showField="CatchAllData" ma:web="7241e2fb-fa29-4e16-bace-3a97044c4b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241e2fb-fa29-4e16-bace-3a97044c4b15" xsi:nil="true"/>
    <lcf76f155ced4ddcb4097134ff3c332f xmlns="7f4652a5-a989-4e82-9089-fd1e0f02c57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3824A4B-007A-466A-AD49-2BF838BC52E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47D5855-4E81-421D-97B0-988666EF28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4652a5-a989-4e82-9089-fd1e0f02c57d"/>
    <ds:schemaRef ds:uri="7241e2fb-fa29-4e16-bace-3a97044c4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5B90F5-5523-4D55-A167-37938852E2BD}">
  <ds:schemaRefs>
    <ds:schemaRef ds:uri="http://schemas.microsoft.com/office/2006/metadata/properties"/>
    <ds:schemaRef ds:uri="http://schemas.microsoft.com/office/infopath/2007/PartnerControls"/>
    <ds:schemaRef ds:uri="7241e2fb-fa29-4e16-bace-3a97044c4b15"/>
    <ds:schemaRef ds:uri="7f4652a5-a989-4e82-9089-fd1e0f02c57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28</Slides>
  <Notes>28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Fork Theme</vt:lpstr>
      <vt:lpstr>LESSON 5</vt:lpstr>
      <vt:lpstr>Learning Intentions </vt:lpstr>
      <vt:lpstr>PowerPoint Presentation</vt:lpstr>
      <vt:lpstr>Meat Characteristics </vt:lpstr>
      <vt:lpstr>Meat Characteristics - Marbling </vt:lpstr>
      <vt:lpstr>Meat Characteristics - Colour</vt:lpstr>
      <vt:lpstr>Pork is still classed as red meat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Supporting Local - The Butcher</vt:lpstr>
      <vt:lpstr> Food Waste</vt:lpstr>
      <vt:lpstr>PowerPoint Presentation</vt:lpstr>
      <vt:lpstr>Test your knowledge quiz</vt:lpstr>
      <vt:lpstr>Which two cuts of lamb have been blanked out?</vt:lpstr>
      <vt:lpstr>Which two cuts of lamb have been blanked out?</vt:lpstr>
      <vt:lpstr>Which cooking methods can be healthier ways to prepare red meat? Select all that apply. </vt:lpstr>
      <vt:lpstr>Which cooking methods can be healthier ways to prepare red meat? Select all that apply. </vt:lpstr>
      <vt:lpstr>Different cuts of meat are better suited to different recipes and cooking methods. </vt:lpstr>
      <vt:lpstr>Different cuts of meat are better suited to different recipes and cooking methods. </vt:lpstr>
      <vt:lpstr>Where in your fridge should raw meat be stored?</vt:lpstr>
      <vt:lpstr>Where in your fridge should raw meat be stored?</vt:lpstr>
      <vt:lpstr>Which of the following is NOT a method used to tenderise meat?</vt:lpstr>
      <vt:lpstr>Which of the following is NOT a method used to tenderise meat?</vt:lpstr>
      <vt:lpstr>Success Criteria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36</cp:revision>
  <dcterms:modified xsi:type="dcterms:W3CDTF">2026-10-26T15:51:47Z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0x0101003B2E6EEB76CF7C43AB43BB95BAB2C1DF</vt:lpwstr>
  </property>
  <property fmtid="{D5CDD505-2E9C-101B-9397-08002B2CF9AE}" pid="3" name="MediaServiceImageTags">
    <vt:lpwstr/>
  </property>
</Properties>
</file>